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68" r:id="rId7"/>
    <p:sldId id="269" r:id="rId8"/>
    <p:sldId id="285" r:id="rId9"/>
    <p:sldId id="286" r:id="rId10"/>
    <p:sldId id="270" r:id="rId11"/>
    <p:sldId id="271" r:id="rId12"/>
    <p:sldId id="281" r:id="rId13"/>
    <p:sldId id="272" r:id="rId14"/>
    <p:sldId id="284" r:id="rId15"/>
    <p:sldId id="278" r:id="rId16"/>
    <p:sldId id="279" r:id="rId17"/>
    <p:sldId id="282" r:id="rId18"/>
    <p:sldId id="283" r:id="rId19"/>
    <p:sldId id="273" r:id="rId20"/>
    <p:sldId id="277" r:id="rId21"/>
    <p:sldId id="280" r:id="rId22"/>
    <p:sldId id="287" r:id="rId23"/>
    <p:sldId id="274" r:id="rId24"/>
    <p:sldId id="275" r:id="rId25"/>
    <p:sldId id="276" r:id="rId26"/>
  </p:sldIdLst>
  <p:sldSz cx="12192000" cy="6858000"/>
  <p:notesSz cx="6858000" cy="9144000"/>
  <p:embeddedFontLst>
    <p:embeddedFont>
      <p:font typeface="210 맨발의청춘 B" panose="02020603020101020101" pitchFamily="18" charset="-127"/>
      <p:regular r:id="rId27"/>
    </p:embeddedFont>
    <p:embeddedFont>
      <p:font typeface="210 맨발의청춘 L" panose="02020603020101020101" pitchFamily="18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3C1A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23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F0261AF-10A1-4F22-BE1A-84931F303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F4C7AFF-AF02-4FBC-A4F2-70D0DED36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3E7B989-A646-40A4-A580-6AEC61325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BE60-E237-4478-B967-479C1449C20C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E0CC337-0AD5-4772-8B3A-9A14EA34F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EEE182C-6CE3-496A-A68B-9D75C2DF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CE86-894C-40D7-8586-A7DD2A981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323675"/>
      </p:ext>
    </p:extLst>
  </p:cSld>
  <p:clrMapOvr>
    <a:masterClrMapping/>
  </p:clrMapOvr>
  <p:transition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E1185F-97A6-40F4-AC66-22F63BA4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366B40A-0625-4AE8-9934-3B017CA06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6E7782-3AD9-468C-BEE1-19EA3CC1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BE60-E237-4478-B967-479C1449C20C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B5B48FE-8466-4486-90BA-1DDCE940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CA38F4F-FB9F-4298-B46D-D3BB9817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CE86-894C-40D7-8586-A7DD2A981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70282"/>
      </p:ext>
    </p:extLst>
  </p:cSld>
  <p:clrMapOvr>
    <a:masterClrMapping/>
  </p:clrMapOvr>
  <p:transition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E2DDECE-44CE-4E8F-8DC9-2555476F0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046C24A-F0FC-4CF6-9A65-0F99485AF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4C3AE37-30EA-4842-A9CD-0B6D0A88B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BE60-E237-4478-B967-479C1449C20C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29291AD-99A1-428E-96A9-BA9AE3769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462106E-68E4-42D7-9081-27FFFEB1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CE86-894C-40D7-8586-A7DD2A981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311059"/>
      </p:ext>
    </p:extLst>
  </p:cSld>
  <p:clrMapOvr>
    <a:masterClrMapping/>
  </p:clrMapOvr>
  <p:transition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03558E-18B5-457C-BA22-BBB086F6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D0EBD9D-FA8F-4243-8937-7B396ED20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4C93506-32F9-4246-BDBB-804A84827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BE60-E237-4478-B967-479C1449C20C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313EE92-774E-4B2F-BC13-32631CAA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9FAF7AD-2B67-42B9-82F1-6D848F34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CE86-894C-40D7-8586-A7DD2A981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047448"/>
      </p:ext>
    </p:extLst>
  </p:cSld>
  <p:clrMapOvr>
    <a:masterClrMapping/>
  </p:clrMapOvr>
  <p:transition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F571B6-9A64-4308-B988-34B9F968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BDFE6B3-371B-491F-BBF2-4F9D7A6B6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C7F5CC3-8D7E-4A49-AE75-764D5537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BE60-E237-4478-B967-479C1449C20C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667299E-F475-455D-98DC-BD538EC51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CE7AF72-CE7E-4DCE-B3DA-2EC5CCC90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CE86-894C-40D7-8586-A7DD2A981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921118"/>
      </p:ext>
    </p:extLst>
  </p:cSld>
  <p:clrMapOvr>
    <a:masterClrMapping/>
  </p:clrMapOvr>
  <p:transition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467A3D5-CC51-47C5-B3CC-F749F160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6208B0B-5119-4058-A49A-0824403BF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5FF31B2-1C19-40D0-B29A-48423C5A0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F0C612C-1651-48F8-AFC9-CF8DE288A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BE60-E237-4478-B967-479C1449C20C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78A2010-1E41-40A9-A3AB-CED104CB9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1EC8883-FB0F-42FE-8DC0-69E11923B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CE86-894C-40D7-8586-A7DD2A981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18216"/>
      </p:ext>
    </p:extLst>
  </p:cSld>
  <p:clrMapOvr>
    <a:masterClrMapping/>
  </p:clrMapOvr>
  <p:transition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3B56AC8-9000-47B7-B81F-43217AF7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E99C61A-C5E0-4790-884D-654F1D842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192E800-7BCD-43A9-A615-D15EE8917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708039C-90F5-44CA-8FC2-65130987C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8B9B475-D420-48F9-9CAB-998CE43DED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BB65777-6EE1-44F5-8539-1FD4D3C01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BE60-E237-4478-B967-479C1449C20C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3347BA-3A3C-4A07-9CF4-6D6DCB125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589D7A75-9D50-4EDD-A8B4-DE79C8E0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CE86-894C-40D7-8586-A7DD2A981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40790"/>
      </p:ext>
    </p:extLst>
  </p:cSld>
  <p:clrMapOvr>
    <a:masterClrMapping/>
  </p:clrMapOvr>
  <p:transition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40D5C5-E579-4371-9FD6-C5502831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ECA7881-AF93-4A4E-8698-04622709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BE60-E237-4478-B967-479C1449C20C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F55FEE3C-A02E-43AD-839A-CE4336159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3F201506-B0C2-4C03-9591-E4F79E5C0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CE86-894C-40D7-8586-A7DD2A981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92432"/>
      </p:ext>
    </p:extLst>
  </p:cSld>
  <p:clrMapOvr>
    <a:masterClrMapping/>
  </p:clrMapOvr>
  <p:transition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997DAAE7-BA62-4A45-8704-4136237EC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BE60-E237-4478-B967-479C1449C20C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3BCDB9D-E563-4A9F-A7B4-88898979F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24AA6F3-74E7-462D-8210-B9DD7BB77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CE86-894C-40D7-8586-A7DD2A981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682735"/>
      </p:ext>
    </p:extLst>
  </p:cSld>
  <p:clrMapOvr>
    <a:masterClrMapping/>
  </p:clrMapOvr>
  <p:transition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918C58-7D17-40CE-AAE7-F5AFC9818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B74993D-2767-403F-A07C-DD5912E8B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D144487-C209-4750-83A6-64CF0ACC0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29A3C50-1221-4735-BCEB-22AD0927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BE60-E237-4478-B967-479C1449C20C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590237F-72D6-4FE0-8909-EE09C2228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6760BF9-C742-4DDD-929B-03627A214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CE86-894C-40D7-8586-A7DD2A981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683265"/>
      </p:ext>
    </p:extLst>
  </p:cSld>
  <p:clrMapOvr>
    <a:masterClrMapping/>
  </p:clrMapOvr>
  <p:transition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6D16DD-2461-4D52-968F-8A31947AC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5E0FDB7-1FF6-40AD-8D7A-7BD22DE42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B361D82-9B50-4834-A4D7-14B3E81CE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F05DB58-B9A1-4F68-99CD-1E263C482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BE60-E237-4478-B967-479C1449C20C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1610CF5-4CCE-4E20-B751-EB62566C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EF019AD-FD1A-434F-9002-9DF0B02F4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DCE86-894C-40D7-8586-A7DD2A981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34951"/>
      </p:ext>
    </p:extLst>
  </p:cSld>
  <p:clrMapOvr>
    <a:masterClrMapping/>
  </p:clrMapOvr>
  <p:transition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48DF250A-EC2C-4969-A87A-237B576BE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B0829A8-AB0A-44D9-B848-C878109E8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624F28C-AB99-4874-8AD2-B104B5E743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BE60-E237-4478-B967-479C1449C20C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4FF7619-2DD5-4351-A4C8-1A7FAC7589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275D2F3-A595-4A7F-B007-861948581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DCE86-894C-40D7-8586-A7DD2A981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25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ll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22B61363-D211-49B2-81CC-2E01F7A54D47}"/>
              </a:ext>
            </a:extLst>
          </p:cNvPr>
          <p:cNvGrpSpPr/>
          <p:nvPr/>
        </p:nvGrpSpPr>
        <p:grpSpPr>
          <a:xfrm>
            <a:off x="0" y="4541259"/>
            <a:ext cx="12192000" cy="1787096"/>
            <a:chOff x="0" y="4541259"/>
            <a:chExt cx="12192000" cy="1787096"/>
          </a:xfrm>
        </p:grpSpPr>
        <p:pic>
          <p:nvPicPr>
            <p:cNvPr id="5" name="그림 4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xmlns="" id="{17B6D65E-AF98-4E00-B342-199792850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6739" y="4541259"/>
              <a:ext cx="1548803" cy="15488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D1112F4A-F272-4246-9013-6401189E0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94676"/>
              <a:ext cx="1633679" cy="163367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1B842925-8238-45B2-9350-7DB120BF0168}"/>
                </a:ext>
              </a:extLst>
            </p:cNvPr>
            <p:cNvSpPr/>
            <p:nvPr/>
          </p:nvSpPr>
          <p:spPr>
            <a:xfrm>
              <a:off x="0" y="5908041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2DB43A-7039-4FF5-BCD0-06589DAA0880}"/>
              </a:ext>
            </a:extLst>
          </p:cNvPr>
          <p:cNvSpPr/>
          <p:nvPr/>
        </p:nvSpPr>
        <p:spPr>
          <a:xfrm>
            <a:off x="0" y="2302737"/>
            <a:ext cx="12192000" cy="4455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AB1ECB98-5BEC-4CA7-9FE0-8470E7880012}"/>
              </a:ext>
            </a:extLst>
          </p:cNvPr>
          <p:cNvSpPr/>
          <p:nvPr/>
        </p:nvSpPr>
        <p:spPr>
          <a:xfrm>
            <a:off x="0" y="2748280"/>
            <a:ext cx="12192000" cy="8469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20737153-05F8-4B8C-9955-083E8C94F2B2}"/>
              </a:ext>
            </a:extLst>
          </p:cNvPr>
          <p:cNvGrpSpPr/>
          <p:nvPr/>
        </p:nvGrpSpPr>
        <p:grpSpPr>
          <a:xfrm>
            <a:off x="2631440" y="1844040"/>
            <a:ext cx="6543040" cy="2092960"/>
            <a:chOff x="2824480" y="1864360"/>
            <a:chExt cx="6543040" cy="20929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32BB0D6E-3EED-429C-ABA2-F2388B1DB77E}"/>
                </a:ext>
              </a:extLst>
            </p:cNvPr>
            <p:cNvGrpSpPr/>
            <p:nvPr/>
          </p:nvGrpSpPr>
          <p:grpSpPr>
            <a:xfrm>
              <a:off x="2824480" y="1864360"/>
              <a:ext cx="6543040" cy="2092960"/>
              <a:chOff x="2824480" y="1717040"/>
              <a:chExt cx="6543040" cy="2092960"/>
            </a:xfrm>
          </p:grpSpPr>
          <p:sp>
            <p:nvSpPr>
              <p:cNvPr id="12" name="순서도: 수행의 시작/종료 11">
                <a:extLst>
                  <a:ext uri="{FF2B5EF4-FFF2-40B4-BE49-F238E27FC236}">
                    <a16:creationId xmlns:a16="http://schemas.microsoft.com/office/drawing/2014/main" xmlns="" id="{B4324A92-7A4C-4C32-A819-1843991F30E6}"/>
                  </a:ext>
                </a:extLst>
              </p:cNvPr>
              <p:cNvSpPr/>
              <p:nvPr/>
            </p:nvSpPr>
            <p:spPr>
              <a:xfrm>
                <a:off x="2824480" y="1717040"/>
                <a:ext cx="6543040" cy="2092960"/>
              </a:xfrm>
              <a:prstGeom prst="flowChartTerminator">
                <a:avLst/>
              </a:prstGeom>
              <a:solidFill>
                <a:schemeClr val="bg1"/>
              </a:solidFill>
              <a:ln w="133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xmlns="" id="{F11A79E3-86FB-43A3-A651-92BF1CF580CE}"/>
                  </a:ext>
                </a:extLst>
              </p:cNvPr>
              <p:cNvSpPr/>
              <p:nvPr/>
            </p:nvSpPr>
            <p:spPr>
              <a:xfrm>
                <a:off x="3281680" y="2087880"/>
                <a:ext cx="1371600" cy="134112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60A365DF-1AA4-4F31-862B-4BBD5450415E}"/>
                  </a:ext>
                </a:extLst>
              </p:cNvPr>
              <p:cNvSpPr txBox="1"/>
              <p:nvPr/>
            </p:nvSpPr>
            <p:spPr>
              <a:xfrm>
                <a:off x="4846320" y="2167754"/>
                <a:ext cx="3624710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0" dirty="0" err="1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EnCoder</a:t>
                </a:r>
                <a:endParaRPr lang="ko-KR" altLang="en-US" sz="60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9483AEE-DCF1-497B-A75F-26F9BDA17BBB}"/>
                </a:ext>
              </a:extLst>
            </p:cNvPr>
            <p:cNvSpPr txBox="1"/>
            <p:nvPr/>
          </p:nvSpPr>
          <p:spPr>
            <a:xfrm>
              <a:off x="3447538" y="2700348"/>
              <a:ext cx="2404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Team</a:t>
              </a:r>
              <a:endParaRPr lang="ko-KR" altLang="en-US" sz="24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0EB36DC4-A83E-486D-AAB6-68EFC6E1F212}"/>
                </a:ext>
              </a:extLst>
            </p:cNvPr>
            <p:cNvSpPr txBox="1"/>
            <p:nvPr/>
          </p:nvSpPr>
          <p:spPr>
            <a:xfrm>
              <a:off x="4648532" y="3259636"/>
              <a:ext cx="4439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Researchers in </a:t>
              </a:r>
              <a:r>
                <a:rPr lang="en-US" altLang="ko-KR" dirty="0" err="1">
                  <a:solidFill>
                    <a:schemeClr val="bg2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Paekun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High School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A587A58-DEE5-401A-ACBD-FB15F7A06F34}"/>
              </a:ext>
            </a:extLst>
          </p:cNvPr>
          <p:cNvSpPr txBox="1"/>
          <p:nvPr/>
        </p:nvSpPr>
        <p:spPr>
          <a:xfrm>
            <a:off x="11228275" y="6550223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@</a:t>
            </a:r>
            <a:r>
              <a:rPr lang="en-US" altLang="ko-KR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ssimui</a:t>
            </a:r>
            <a:endParaRPr lang="ko-KR" altLang="en-US" sz="1400" dirty="0">
              <a:solidFill>
                <a:schemeClr val="accent3">
                  <a:lumMod val="40000"/>
                  <a:lumOff val="6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080898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22B61363-D211-49B2-81CC-2E01F7A54D47}"/>
              </a:ext>
            </a:extLst>
          </p:cNvPr>
          <p:cNvGrpSpPr/>
          <p:nvPr/>
        </p:nvGrpSpPr>
        <p:grpSpPr>
          <a:xfrm>
            <a:off x="0" y="4541259"/>
            <a:ext cx="12192000" cy="1787096"/>
            <a:chOff x="0" y="4541259"/>
            <a:chExt cx="12192000" cy="1787096"/>
          </a:xfrm>
        </p:grpSpPr>
        <p:pic>
          <p:nvPicPr>
            <p:cNvPr id="5" name="그림 4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xmlns="" id="{17B6D65E-AF98-4E00-B342-199792850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6739" y="4541259"/>
              <a:ext cx="1548803" cy="15488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D1112F4A-F272-4246-9013-6401189E0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94676"/>
              <a:ext cx="1633679" cy="163367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1B842925-8238-45B2-9350-7DB120BF0168}"/>
                </a:ext>
              </a:extLst>
            </p:cNvPr>
            <p:cNvSpPr/>
            <p:nvPr/>
          </p:nvSpPr>
          <p:spPr>
            <a:xfrm>
              <a:off x="0" y="5908041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2DB43A-7039-4FF5-BCD0-06589DAA0880}"/>
              </a:ext>
            </a:extLst>
          </p:cNvPr>
          <p:cNvSpPr/>
          <p:nvPr/>
        </p:nvSpPr>
        <p:spPr>
          <a:xfrm>
            <a:off x="0" y="2302737"/>
            <a:ext cx="12192000" cy="4455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AB1ECB98-5BEC-4CA7-9FE0-8470E7880012}"/>
              </a:ext>
            </a:extLst>
          </p:cNvPr>
          <p:cNvSpPr/>
          <p:nvPr/>
        </p:nvSpPr>
        <p:spPr>
          <a:xfrm>
            <a:off x="0" y="2748280"/>
            <a:ext cx="12192000" cy="8469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20737153-05F8-4B8C-9955-083E8C94F2B2}"/>
              </a:ext>
            </a:extLst>
          </p:cNvPr>
          <p:cNvGrpSpPr/>
          <p:nvPr/>
        </p:nvGrpSpPr>
        <p:grpSpPr>
          <a:xfrm>
            <a:off x="2631440" y="1844040"/>
            <a:ext cx="6543040" cy="2092960"/>
            <a:chOff x="2824480" y="1864360"/>
            <a:chExt cx="6543040" cy="20929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32BB0D6E-3EED-429C-ABA2-F2388B1DB77E}"/>
                </a:ext>
              </a:extLst>
            </p:cNvPr>
            <p:cNvGrpSpPr/>
            <p:nvPr/>
          </p:nvGrpSpPr>
          <p:grpSpPr>
            <a:xfrm>
              <a:off x="2824480" y="1864360"/>
              <a:ext cx="6543040" cy="2092960"/>
              <a:chOff x="2824480" y="1717040"/>
              <a:chExt cx="6543040" cy="2092960"/>
            </a:xfrm>
          </p:grpSpPr>
          <p:sp>
            <p:nvSpPr>
              <p:cNvPr id="12" name="순서도: 수행의 시작/종료 11">
                <a:extLst>
                  <a:ext uri="{FF2B5EF4-FFF2-40B4-BE49-F238E27FC236}">
                    <a16:creationId xmlns:a16="http://schemas.microsoft.com/office/drawing/2014/main" xmlns="" id="{B4324A92-7A4C-4C32-A819-1843991F30E6}"/>
                  </a:ext>
                </a:extLst>
              </p:cNvPr>
              <p:cNvSpPr/>
              <p:nvPr/>
            </p:nvSpPr>
            <p:spPr>
              <a:xfrm>
                <a:off x="2824480" y="1717040"/>
                <a:ext cx="6543040" cy="2092960"/>
              </a:xfrm>
              <a:prstGeom prst="flowChartTerminator">
                <a:avLst/>
              </a:prstGeom>
              <a:solidFill>
                <a:schemeClr val="bg1"/>
              </a:solidFill>
              <a:ln w="133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xmlns="" id="{F11A79E3-86FB-43A3-A651-92BF1CF580CE}"/>
                  </a:ext>
                </a:extLst>
              </p:cNvPr>
              <p:cNvSpPr/>
              <p:nvPr/>
            </p:nvSpPr>
            <p:spPr>
              <a:xfrm>
                <a:off x="3281680" y="2087880"/>
                <a:ext cx="1371600" cy="134112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60A365DF-1AA4-4F31-862B-4BBD5450415E}"/>
                  </a:ext>
                </a:extLst>
              </p:cNvPr>
              <p:cNvSpPr txBox="1"/>
              <p:nvPr/>
            </p:nvSpPr>
            <p:spPr>
              <a:xfrm>
                <a:off x="5228329" y="2354999"/>
                <a:ext cx="286649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개발 과정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9483AEE-DCF1-497B-A75F-26F9BDA17BBB}"/>
                </a:ext>
              </a:extLst>
            </p:cNvPr>
            <p:cNvSpPr txBox="1"/>
            <p:nvPr/>
          </p:nvSpPr>
          <p:spPr>
            <a:xfrm>
              <a:off x="3627838" y="2479587"/>
              <a:ext cx="5212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3</a:t>
              </a:r>
              <a:endParaRPr lang="ko-KR" altLang="en-US" sz="6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A587A58-DEE5-401A-ACBD-FB15F7A06F34}"/>
              </a:ext>
            </a:extLst>
          </p:cNvPr>
          <p:cNvSpPr txBox="1"/>
          <p:nvPr/>
        </p:nvSpPr>
        <p:spPr>
          <a:xfrm>
            <a:off x="11228275" y="6550223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@</a:t>
            </a:r>
            <a:r>
              <a:rPr lang="en-US" altLang="ko-KR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ssimui</a:t>
            </a:r>
            <a:endParaRPr lang="ko-KR" altLang="en-US" sz="1400" dirty="0">
              <a:solidFill>
                <a:schemeClr val="accent3">
                  <a:lumMod val="40000"/>
                  <a:lumOff val="6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8353176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01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77BAFA-8615-4F6F-8832-F464A1FDF888}"/>
              </a:ext>
            </a:extLst>
          </p:cNvPr>
          <p:cNvSpPr txBox="1"/>
          <p:nvPr/>
        </p:nvSpPr>
        <p:spPr>
          <a:xfrm>
            <a:off x="1858649" y="2761051"/>
            <a:ext cx="1667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내릴 역 정보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xmlns="" id="{D8A9ADDB-9A1C-4F56-A9AF-9E4CD28FF0B3}"/>
              </a:ext>
            </a:extLst>
          </p:cNvPr>
          <p:cNvSpPr/>
          <p:nvPr/>
        </p:nvSpPr>
        <p:spPr>
          <a:xfrm>
            <a:off x="828679" y="2133600"/>
            <a:ext cx="731520" cy="45155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디바이스</a:t>
            </a:r>
            <a:endParaRPr lang="ko-KR" altLang="en-US" sz="1100" dirty="0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xmlns="" id="{91DBEB21-C40A-451C-972F-F7A1B6079C93}"/>
              </a:ext>
            </a:extLst>
          </p:cNvPr>
          <p:cNvSpPr/>
          <p:nvPr/>
        </p:nvSpPr>
        <p:spPr>
          <a:xfrm>
            <a:off x="828679" y="2906509"/>
            <a:ext cx="731520" cy="45155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디바이스</a:t>
            </a:r>
            <a:endParaRPr lang="ko-KR" altLang="en-US" sz="1100" dirty="0"/>
          </a:p>
        </p:txBody>
      </p: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xmlns="" id="{D1AC2594-BE65-4CB8-88B6-081B5DB741E4}"/>
              </a:ext>
            </a:extLst>
          </p:cNvPr>
          <p:cNvSpPr/>
          <p:nvPr/>
        </p:nvSpPr>
        <p:spPr>
          <a:xfrm>
            <a:off x="828679" y="3597760"/>
            <a:ext cx="731520" cy="45155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디바이스</a:t>
            </a:r>
            <a:endParaRPr lang="ko-KR" altLang="en-US" sz="1100" dirty="0"/>
          </a:p>
        </p:txBody>
      </p: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xmlns="" id="{30F8BDB6-0217-49D5-9335-0FE080AD47EA}"/>
              </a:ext>
            </a:extLst>
          </p:cNvPr>
          <p:cNvSpPr/>
          <p:nvPr/>
        </p:nvSpPr>
        <p:spPr>
          <a:xfrm>
            <a:off x="828679" y="4421849"/>
            <a:ext cx="731520" cy="45155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디바이스</a:t>
            </a:r>
            <a:endParaRPr lang="ko-KR" altLang="en-US" sz="1100" dirty="0"/>
          </a:p>
        </p:txBody>
      </p:sp>
      <p:sp>
        <p:nvSpPr>
          <p:cNvPr id="43" name="순서도: 처리 42">
            <a:extLst>
              <a:ext uri="{FF2B5EF4-FFF2-40B4-BE49-F238E27FC236}">
                <a16:creationId xmlns:a16="http://schemas.microsoft.com/office/drawing/2014/main" xmlns="" id="{72236C66-C0C0-4728-93FE-7779E3538EFA}"/>
              </a:ext>
            </a:extLst>
          </p:cNvPr>
          <p:cNvSpPr/>
          <p:nvPr/>
        </p:nvSpPr>
        <p:spPr>
          <a:xfrm>
            <a:off x="828679" y="5265121"/>
            <a:ext cx="731520" cy="45155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디바이스</a:t>
            </a:r>
            <a:endParaRPr lang="ko-KR" altLang="en-US" sz="1100" dirty="0"/>
          </a:p>
        </p:txBody>
      </p: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xmlns="" id="{57002E5B-46DD-4F04-9B97-6D89938CB4D4}"/>
              </a:ext>
            </a:extLst>
          </p:cNvPr>
          <p:cNvSpPr/>
          <p:nvPr/>
        </p:nvSpPr>
        <p:spPr>
          <a:xfrm>
            <a:off x="2794419" y="3597760"/>
            <a:ext cx="1371181" cy="45155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통신 디바이스</a:t>
            </a:r>
            <a:endParaRPr lang="ko-KR" altLang="en-US" sz="1100" dirty="0"/>
          </a:p>
        </p:txBody>
      </p:sp>
      <p:sp>
        <p:nvSpPr>
          <p:cNvPr id="47" name="순서도: 처리 46">
            <a:extLst>
              <a:ext uri="{FF2B5EF4-FFF2-40B4-BE49-F238E27FC236}">
                <a16:creationId xmlns:a16="http://schemas.microsoft.com/office/drawing/2014/main" xmlns="" id="{69BDBCD1-BDA2-452E-A986-CF081D3CD0C8}"/>
              </a:ext>
            </a:extLst>
          </p:cNvPr>
          <p:cNvSpPr/>
          <p:nvPr/>
        </p:nvSpPr>
        <p:spPr>
          <a:xfrm>
            <a:off x="5887573" y="3597760"/>
            <a:ext cx="1100247" cy="45155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중앙 서버</a:t>
            </a:r>
            <a:endParaRPr lang="ko-KR" altLang="en-US" sz="1100" dirty="0"/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xmlns="" id="{886201C5-4C0E-4AA1-93AA-786FD67AA7D4}"/>
              </a:ext>
            </a:extLst>
          </p:cNvPr>
          <p:cNvSpPr/>
          <p:nvPr/>
        </p:nvSpPr>
        <p:spPr>
          <a:xfrm>
            <a:off x="9397581" y="3597760"/>
            <a:ext cx="1100247" cy="45155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어플리케이션</a:t>
            </a:r>
            <a:endParaRPr lang="ko-KR" altLang="en-US" sz="11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F4B40099-6C35-4806-A3BF-CE79743DA8AC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1560199" y="2359378"/>
            <a:ext cx="1234220" cy="146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xmlns="" id="{C4ECCC0B-C4AB-4494-87A3-F6E062526880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>
            <a:off x="1560199" y="3132287"/>
            <a:ext cx="1234220" cy="691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xmlns="" id="{016E1DA1-D8DE-45A4-AC1E-02F5BAE5E281}"/>
              </a:ext>
            </a:extLst>
          </p:cNvPr>
          <p:cNvCxnSpPr>
            <a:cxnSpLocks/>
            <a:stCxn id="39" idx="3"/>
            <a:endCxn id="44" idx="1"/>
          </p:cNvCxnSpPr>
          <p:nvPr/>
        </p:nvCxnSpPr>
        <p:spPr>
          <a:xfrm>
            <a:off x="1560199" y="3823538"/>
            <a:ext cx="123422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xmlns="" id="{A322C735-A7FE-47E7-AEAC-5CB2B97E2CAC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1560199" y="3823538"/>
            <a:ext cx="1234220" cy="824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7045BC10-C1A5-4B17-9644-0669FA3D63E2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 flipV="1">
            <a:off x="1560199" y="3823538"/>
            <a:ext cx="1234220" cy="16673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1C34E6A6-B691-4B77-8D2D-62F75FDC63C9}"/>
              </a:ext>
            </a:extLst>
          </p:cNvPr>
          <p:cNvCxnSpPr>
            <a:cxnSpLocks/>
          </p:cNvCxnSpPr>
          <p:nvPr/>
        </p:nvCxnSpPr>
        <p:spPr>
          <a:xfrm flipH="1">
            <a:off x="4165600" y="3744153"/>
            <a:ext cx="1721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xmlns="" id="{3C948CE1-3BC2-4933-944B-DE09F3FC2D61}"/>
              </a:ext>
            </a:extLst>
          </p:cNvPr>
          <p:cNvCxnSpPr>
            <a:cxnSpLocks/>
            <a:stCxn id="55" idx="1"/>
            <a:endCxn id="47" idx="3"/>
          </p:cNvCxnSpPr>
          <p:nvPr/>
        </p:nvCxnSpPr>
        <p:spPr>
          <a:xfrm flipH="1">
            <a:off x="6987820" y="3823538"/>
            <a:ext cx="2409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86D94D59-D3B9-47D7-AC21-80BBF8099AAB}"/>
              </a:ext>
            </a:extLst>
          </p:cNvPr>
          <p:cNvSpPr txBox="1"/>
          <p:nvPr/>
        </p:nvSpPr>
        <p:spPr>
          <a:xfrm>
            <a:off x="1090931" y="565388"/>
            <a:ext cx="166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다이어그램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C7B335B0-573A-4536-9758-2943B752DE39}"/>
              </a:ext>
            </a:extLst>
          </p:cNvPr>
          <p:cNvSpPr txBox="1"/>
          <p:nvPr/>
        </p:nvSpPr>
        <p:spPr>
          <a:xfrm>
            <a:off x="1947391" y="4827596"/>
            <a:ext cx="1787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rgbClr val="C0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앉음 상태가 아닌 디바이스에 현재 역 정보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44CE67EA-ECD6-419B-A60F-139D43BBD5E8}"/>
              </a:ext>
            </a:extLst>
          </p:cNvPr>
          <p:cNvSpPr txBox="1"/>
          <p:nvPr/>
        </p:nvSpPr>
        <p:spPr>
          <a:xfrm>
            <a:off x="4243092" y="3297819"/>
            <a:ext cx="1667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내릴 역 정보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84212BD-4A4E-4AA6-82D0-94B5BDB0E6C1}"/>
              </a:ext>
            </a:extLst>
          </p:cNvPr>
          <p:cNvSpPr txBox="1"/>
          <p:nvPr/>
        </p:nvSpPr>
        <p:spPr>
          <a:xfrm>
            <a:off x="4243092" y="4113780"/>
            <a:ext cx="1667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F3C1A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현재 역 정보</a:t>
            </a:r>
            <a:endParaRPr lang="ko-KR" altLang="en-US" sz="1200" dirty="0">
              <a:solidFill>
                <a:srgbClr val="BF3C1A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34BD9B35-D117-4A4A-B5A2-92BDF62004B3}"/>
              </a:ext>
            </a:extLst>
          </p:cNvPr>
          <p:cNvSpPr txBox="1"/>
          <p:nvPr/>
        </p:nvSpPr>
        <p:spPr>
          <a:xfrm>
            <a:off x="7140271" y="3540110"/>
            <a:ext cx="2038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내릴 역 정보</a:t>
            </a:r>
            <a:r>
              <a:rPr lang="en-US" altLang="ko-KR" sz="1200" dirty="0">
                <a:solidFill>
                  <a:schemeClr val="accent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열차 번호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xmlns="" id="{CE2F0161-EA83-4538-95B6-B446DB513EA7}"/>
              </a:ext>
            </a:extLst>
          </p:cNvPr>
          <p:cNvCxnSpPr>
            <a:cxnSpLocks/>
          </p:cNvCxnSpPr>
          <p:nvPr/>
        </p:nvCxnSpPr>
        <p:spPr>
          <a:xfrm flipH="1">
            <a:off x="4188409" y="3936064"/>
            <a:ext cx="1721973" cy="0"/>
          </a:xfrm>
          <a:prstGeom prst="line">
            <a:avLst/>
          </a:prstGeom>
          <a:ln>
            <a:solidFill>
              <a:srgbClr val="BF3C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순서도: 처리 75">
            <a:extLst>
              <a:ext uri="{FF2B5EF4-FFF2-40B4-BE49-F238E27FC236}">
                <a16:creationId xmlns:a16="http://schemas.microsoft.com/office/drawing/2014/main" xmlns="" id="{4F043C95-E9D9-4165-96C6-FCA71DBF577E}"/>
              </a:ext>
            </a:extLst>
          </p:cNvPr>
          <p:cNvSpPr/>
          <p:nvPr/>
        </p:nvSpPr>
        <p:spPr>
          <a:xfrm>
            <a:off x="5831126" y="1814684"/>
            <a:ext cx="1213139" cy="45155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가상 </a:t>
            </a:r>
            <a:r>
              <a:rPr lang="en-US" altLang="ko-KR" sz="11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API</a:t>
            </a:r>
          </a:p>
          <a:p>
            <a:pPr algn="ctr"/>
            <a:r>
              <a:rPr lang="en-US" altLang="ko-KR" sz="11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(</a:t>
            </a:r>
            <a:r>
              <a:rPr lang="ko-KR" altLang="en-US" sz="11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공공 데이터 포털</a:t>
            </a:r>
            <a:r>
              <a:rPr lang="en-US" altLang="ko-KR" sz="11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)</a:t>
            </a:r>
            <a:endParaRPr lang="ko-KR" altLang="en-US" sz="1100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xmlns="" id="{09762CD5-536B-4D32-B672-BE4353484900}"/>
              </a:ext>
            </a:extLst>
          </p:cNvPr>
          <p:cNvCxnSpPr>
            <a:cxnSpLocks/>
            <a:stCxn id="47" idx="0"/>
            <a:endCxn id="76" idx="2"/>
          </p:cNvCxnSpPr>
          <p:nvPr/>
        </p:nvCxnSpPr>
        <p:spPr>
          <a:xfrm flipH="1" flipV="1">
            <a:off x="6437696" y="2266240"/>
            <a:ext cx="1" cy="1331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411E93CB-7FF7-4DCA-B105-EA5880C0AB65}"/>
              </a:ext>
            </a:extLst>
          </p:cNvPr>
          <p:cNvSpPr txBox="1"/>
          <p:nvPr/>
        </p:nvSpPr>
        <p:spPr>
          <a:xfrm>
            <a:off x="6210620" y="2717796"/>
            <a:ext cx="1667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현재 역 </a:t>
            </a:r>
            <a:r>
              <a:rPr lang="ko-KR" altLang="en-US" sz="1200" dirty="0" smtClean="0">
                <a:solidFill>
                  <a:schemeClr val="accent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정보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B378CA3E-4F0E-4BA7-8F90-8DB258A21D35}"/>
              </a:ext>
            </a:extLst>
          </p:cNvPr>
          <p:cNvSpPr txBox="1"/>
          <p:nvPr/>
        </p:nvSpPr>
        <p:spPr>
          <a:xfrm>
            <a:off x="7325885" y="3975280"/>
            <a:ext cx="1667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F3C1A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좌석 위치</a:t>
            </a:r>
            <a:endParaRPr lang="ko-KR" altLang="en-US" sz="1200" dirty="0">
              <a:solidFill>
                <a:srgbClr val="BF3C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075031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02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77BAFA-8615-4F6F-8832-F464A1FDF888}"/>
              </a:ext>
            </a:extLst>
          </p:cNvPr>
          <p:cNvSpPr txBox="1"/>
          <p:nvPr/>
        </p:nvSpPr>
        <p:spPr>
          <a:xfrm>
            <a:off x="462920" y="564267"/>
            <a:ext cx="26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개발 </a:t>
            </a:r>
            <a:r>
              <a:rPr lang="ko-KR" altLang="en-US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15" y="1265431"/>
            <a:ext cx="5556129" cy="49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72459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02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77BAFA-8615-4F6F-8832-F464A1FDF888}"/>
              </a:ext>
            </a:extLst>
          </p:cNvPr>
          <p:cNvSpPr txBox="1"/>
          <p:nvPr/>
        </p:nvSpPr>
        <p:spPr>
          <a:xfrm>
            <a:off x="462920" y="564267"/>
            <a:ext cx="26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개발 </a:t>
            </a:r>
            <a:r>
              <a:rPr lang="ko-KR" altLang="en-US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과정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6C1A10EB-A7EB-45E0-84F1-83439405FD18}"/>
              </a:ext>
            </a:extLst>
          </p:cNvPr>
          <p:cNvSpPr/>
          <p:nvPr/>
        </p:nvSpPr>
        <p:spPr>
          <a:xfrm>
            <a:off x="3634386" y="2430498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6819E0E6-6AF9-4C01-A3AE-A448F6716E3D}"/>
              </a:ext>
            </a:extLst>
          </p:cNvPr>
          <p:cNvSpPr/>
          <p:nvPr/>
        </p:nvSpPr>
        <p:spPr>
          <a:xfrm>
            <a:off x="3874678" y="2430498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A236712-8352-4282-9571-6A15CF07501A}"/>
              </a:ext>
            </a:extLst>
          </p:cNvPr>
          <p:cNvSpPr/>
          <p:nvPr/>
        </p:nvSpPr>
        <p:spPr>
          <a:xfrm>
            <a:off x="4114970" y="2436141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041C570C-D535-42D7-80AB-39622DF5E82A}"/>
              </a:ext>
            </a:extLst>
          </p:cNvPr>
          <p:cNvSpPr/>
          <p:nvPr/>
        </p:nvSpPr>
        <p:spPr>
          <a:xfrm>
            <a:off x="4355262" y="2430498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7F59EF22-4180-4823-8481-68BD61BBAAA4}"/>
              </a:ext>
            </a:extLst>
          </p:cNvPr>
          <p:cNvSpPr/>
          <p:nvPr/>
        </p:nvSpPr>
        <p:spPr>
          <a:xfrm>
            <a:off x="4595554" y="2430498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0EDF1353-0822-433B-A4FF-BC780D88861D}"/>
              </a:ext>
            </a:extLst>
          </p:cNvPr>
          <p:cNvSpPr/>
          <p:nvPr/>
        </p:nvSpPr>
        <p:spPr>
          <a:xfrm>
            <a:off x="4835846" y="2430498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BBC8770F-CEC7-482E-8C23-BEF3E4FF0E8E}"/>
              </a:ext>
            </a:extLst>
          </p:cNvPr>
          <p:cNvSpPr/>
          <p:nvPr/>
        </p:nvSpPr>
        <p:spPr>
          <a:xfrm>
            <a:off x="5076138" y="2430497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86CF9029-E2B6-421F-9025-CB7CA9BE7909}"/>
              </a:ext>
            </a:extLst>
          </p:cNvPr>
          <p:cNvSpPr/>
          <p:nvPr/>
        </p:nvSpPr>
        <p:spPr>
          <a:xfrm>
            <a:off x="5316430" y="2430496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C6CF465C-24ED-40EA-9B86-BC2BD432BA22}"/>
              </a:ext>
            </a:extLst>
          </p:cNvPr>
          <p:cNvSpPr/>
          <p:nvPr/>
        </p:nvSpPr>
        <p:spPr>
          <a:xfrm>
            <a:off x="3634386" y="2712720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24B77353-0875-4B62-BF35-E61F4182F446}"/>
              </a:ext>
            </a:extLst>
          </p:cNvPr>
          <p:cNvSpPr/>
          <p:nvPr/>
        </p:nvSpPr>
        <p:spPr>
          <a:xfrm>
            <a:off x="3874678" y="2712720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97B9C608-8DD1-45C0-AE40-8B9101BD7E7B}"/>
              </a:ext>
            </a:extLst>
          </p:cNvPr>
          <p:cNvSpPr/>
          <p:nvPr/>
        </p:nvSpPr>
        <p:spPr>
          <a:xfrm>
            <a:off x="4114970" y="2718363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7B826473-6E47-43F2-A226-4333CC067E94}"/>
              </a:ext>
            </a:extLst>
          </p:cNvPr>
          <p:cNvSpPr/>
          <p:nvPr/>
        </p:nvSpPr>
        <p:spPr>
          <a:xfrm>
            <a:off x="4355262" y="2712720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633CC8B2-370D-4000-B69B-7F8E0A13DEFF}"/>
              </a:ext>
            </a:extLst>
          </p:cNvPr>
          <p:cNvSpPr/>
          <p:nvPr/>
        </p:nvSpPr>
        <p:spPr>
          <a:xfrm>
            <a:off x="4595554" y="2712720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29E0C816-7513-452B-978B-8CA793413353}"/>
              </a:ext>
            </a:extLst>
          </p:cNvPr>
          <p:cNvSpPr/>
          <p:nvPr/>
        </p:nvSpPr>
        <p:spPr>
          <a:xfrm>
            <a:off x="4835846" y="2712720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4F7DFD23-0610-43A4-A44F-105EE8806C76}"/>
              </a:ext>
            </a:extLst>
          </p:cNvPr>
          <p:cNvSpPr/>
          <p:nvPr/>
        </p:nvSpPr>
        <p:spPr>
          <a:xfrm>
            <a:off x="5076138" y="2712719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A77421DC-6C2C-40A7-8CD9-CF7CF20CE7F9}"/>
              </a:ext>
            </a:extLst>
          </p:cNvPr>
          <p:cNvSpPr/>
          <p:nvPr/>
        </p:nvSpPr>
        <p:spPr>
          <a:xfrm>
            <a:off x="5316430" y="2712718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459D43B3-3234-4862-925B-905CA821FD19}"/>
              </a:ext>
            </a:extLst>
          </p:cNvPr>
          <p:cNvSpPr/>
          <p:nvPr/>
        </p:nvSpPr>
        <p:spPr>
          <a:xfrm>
            <a:off x="3634386" y="2994942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D986EEAF-A204-42D0-AA23-ED6C94504365}"/>
              </a:ext>
            </a:extLst>
          </p:cNvPr>
          <p:cNvSpPr/>
          <p:nvPr/>
        </p:nvSpPr>
        <p:spPr>
          <a:xfrm>
            <a:off x="3874678" y="2994942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66F66E13-3794-446A-8860-4884F5A33794}"/>
              </a:ext>
            </a:extLst>
          </p:cNvPr>
          <p:cNvSpPr/>
          <p:nvPr/>
        </p:nvSpPr>
        <p:spPr>
          <a:xfrm>
            <a:off x="4114970" y="3000585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C0BB9935-3845-4F8D-8187-3E76A18CFBEC}"/>
              </a:ext>
            </a:extLst>
          </p:cNvPr>
          <p:cNvSpPr/>
          <p:nvPr/>
        </p:nvSpPr>
        <p:spPr>
          <a:xfrm>
            <a:off x="4355262" y="2994942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0BCDE6EB-182D-4E25-9DBC-AD0FEED7FFF2}"/>
              </a:ext>
            </a:extLst>
          </p:cNvPr>
          <p:cNvSpPr/>
          <p:nvPr/>
        </p:nvSpPr>
        <p:spPr>
          <a:xfrm>
            <a:off x="4595554" y="2994942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11F5DE3C-4DAB-4B46-AAC4-F18285F8A73E}"/>
              </a:ext>
            </a:extLst>
          </p:cNvPr>
          <p:cNvSpPr/>
          <p:nvPr/>
        </p:nvSpPr>
        <p:spPr>
          <a:xfrm>
            <a:off x="4835846" y="2994942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7BA269AC-93FC-4DF6-85FF-A4746F683EDD}"/>
              </a:ext>
            </a:extLst>
          </p:cNvPr>
          <p:cNvSpPr/>
          <p:nvPr/>
        </p:nvSpPr>
        <p:spPr>
          <a:xfrm>
            <a:off x="5076138" y="2994941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73341B93-3423-4299-8E2B-1697A71182DC}"/>
              </a:ext>
            </a:extLst>
          </p:cNvPr>
          <p:cNvSpPr/>
          <p:nvPr/>
        </p:nvSpPr>
        <p:spPr>
          <a:xfrm>
            <a:off x="5316430" y="2994940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80D891B1-7436-489B-A884-7E617E4F35B1}"/>
              </a:ext>
            </a:extLst>
          </p:cNvPr>
          <p:cNvSpPr/>
          <p:nvPr/>
        </p:nvSpPr>
        <p:spPr>
          <a:xfrm>
            <a:off x="3634386" y="3277164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C9ACD810-BE02-4CEF-9750-42B0D6521700}"/>
              </a:ext>
            </a:extLst>
          </p:cNvPr>
          <p:cNvSpPr/>
          <p:nvPr/>
        </p:nvSpPr>
        <p:spPr>
          <a:xfrm>
            <a:off x="3874678" y="3277164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6AC58FF2-5720-4FF2-9D3E-0B46701FA757}"/>
              </a:ext>
            </a:extLst>
          </p:cNvPr>
          <p:cNvSpPr/>
          <p:nvPr/>
        </p:nvSpPr>
        <p:spPr>
          <a:xfrm>
            <a:off x="4114970" y="3282807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5D47C760-0217-42AB-BD85-E11184DEB9A9}"/>
              </a:ext>
            </a:extLst>
          </p:cNvPr>
          <p:cNvSpPr/>
          <p:nvPr/>
        </p:nvSpPr>
        <p:spPr>
          <a:xfrm>
            <a:off x="4355262" y="3277164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F8AFB9B2-BE81-4E55-A4F1-A94A894F6DD9}"/>
              </a:ext>
            </a:extLst>
          </p:cNvPr>
          <p:cNvSpPr/>
          <p:nvPr/>
        </p:nvSpPr>
        <p:spPr>
          <a:xfrm>
            <a:off x="4595554" y="3277164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5E81579D-DEEF-4152-A69D-8CDFD017199F}"/>
              </a:ext>
            </a:extLst>
          </p:cNvPr>
          <p:cNvSpPr/>
          <p:nvPr/>
        </p:nvSpPr>
        <p:spPr>
          <a:xfrm>
            <a:off x="4835846" y="3277164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C7C83FCA-7F0D-45B7-AA54-6799180480AC}"/>
              </a:ext>
            </a:extLst>
          </p:cNvPr>
          <p:cNvSpPr/>
          <p:nvPr/>
        </p:nvSpPr>
        <p:spPr>
          <a:xfrm>
            <a:off x="5076138" y="3277163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B9632F9E-4380-4B8A-AFA5-11ABDF58CAA9}"/>
              </a:ext>
            </a:extLst>
          </p:cNvPr>
          <p:cNvSpPr/>
          <p:nvPr/>
        </p:nvSpPr>
        <p:spPr>
          <a:xfrm>
            <a:off x="5316430" y="3277162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3975D84B-54B3-4F8E-9FD0-DD760331ADCC}"/>
              </a:ext>
            </a:extLst>
          </p:cNvPr>
          <p:cNvSpPr/>
          <p:nvPr/>
        </p:nvSpPr>
        <p:spPr>
          <a:xfrm>
            <a:off x="3634386" y="3559386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C0DF797C-98B3-416E-99AB-08A839BC9A42}"/>
              </a:ext>
            </a:extLst>
          </p:cNvPr>
          <p:cNvSpPr/>
          <p:nvPr/>
        </p:nvSpPr>
        <p:spPr>
          <a:xfrm>
            <a:off x="3874678" y="3559386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8526DE47-2434-4D21-88AE-A04B3F650C23}"/>
              </a:ext>
            </a:extLst>
          </p:cNvPr>
          <p:cNvSpPr/>
          <p:nvPr/>
        </p:nvSpPr>
        <p:spPr>
          <a:xfrm>
            <a:off x="4114970" y="3565029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8DA2DB6E-1674-4F3A-9027-860E538314EA}"/>
              </a:ext>
            </a:extLst>
          </p:cNvPr>
          <p:cNvSpPr/>
          <p:nvPr/>
        </p:nvSpPr>
        <p:spPr>
          <a:xfrm>
            <a:off x="4355262" y="3559386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A98C09B8-6A42-4000-824F-F00EF9ADEB6F}"/>
              </a:ext>
            </a:extLst>
          </p:cNvPr>
          <p:cNvSpPr/>
          <p:nvPr/>
        </p:nvSpPr>
        <p:spPr>
          <a:xfrm>
            <a:off x="4595554" y="3559386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5C49AA00-8511-4D8D-8FAA-67FFF176FFBF}"/>
              </a:ext>
            </a:extLst>
          </p:cNvPr>
          <p:cNvSpPr/>
          <p:nvPr/>
        </p:nvSpPr>
        <p:spPr>
          <a:xfrm>
            <a:off x="4835846" y="3559386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7E46C71B-7722-4927-B477-798E538A2BEE}"/>
              </a:ext>
            </a:extLst>
          </p:cNvPr>
          <p:cNvSpPr/>
          <p:nvPr/>
        </p:nvSpPr>
        <p:spPr>
          <a:xfrm>
            <a:off x="5076138" y="3559385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046C971B-B829-4F73-8499-75A752F60C63}"/>
              </a:ext>
            </a:extLst>
          </p:cNvPr>
          <p:cNvSpPr/>
          <p:nvPr/>
        </p:nvSpPr>
        <p:spPr>
          <a:xfrm>
            <a:off x="5316430" y="3559384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7D1F096D-FE01-4231-A441-D0B5F805DF1F}"/>
              </a:ext>
            </a:extLst>
          </p:cNvPr>
          <p:cNvSpPr/>
          <p:nvPr/>
        </p:nvSpPr>
        <p:spPr>
          <a:xfrm>
            <a:off x="3634386" y="3841608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AB7C1419-89A2-43AC-8F17-B3255D6691F0}"/>
              </a:ext>
            </a:extLst>
          </p:cNvPr>
          <p:cNvSpPr/>
          <p:nvPr/>
        </p:nvSpPr>
        <p:spPr>
          <a:xfrm>
            <a:off x="3874678" y="3841608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2F44C408-9871-4DC6-BCF4-E1EDB11BA647}"/>
              </a:ext>
            </a:extLst>
          </p:cNvPr>
          <p:cNvSpPr/>
          <p:nvPr/>
        </p:nvSpPr>
        <p:spPr>
          <a:xfrm>
            <a:off x="4114970" y="3847251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ABA8B937-567A-4C05-8337-A1FAF186F178}"/>
              </a:ext>
            </a:extLst>
          </p:cNvPr>
          <p:cNvSpPr/>
          <p:nvPr/>
        </p:nvSpPr>
        <p:spPr>
          <a:xfrm>
            <a:off x="4355262" y="3841608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857859A3-685A-48E2-A9AD-91762A94CBAF}"/>
              </a:ext>
            </a:extLst>
          </p:cNvPr>
          <p:cNvSpPr/>
          <p:nvPr/>
        </p:nvSpPr>
        <p:spPr>
          <a:xfrm>
            <a:off x="4595554" y="3841608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9792B2BA-4732-4CA2-9F52-52F6D53E16B3}"/>
              </a:ext>
            </a:extLst>
          </p:cNvPr>
          <p:cNvSpPr/>
          <p:nvPr/>
        </p:nvSpPr>
        <p:spPr>
          <a:xfrm>
            <a:off x="4835846" y="3841608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4AAABF8E-F62A-4B40-A462-64D6FA4A1E7D}"/>
              </a:ext>
            </a:extLst>
          </p:cNvPr>
          <p:cNvSpPr/>
          <p:nvPr/>
        </p:nvSpPr>
        <p:spPr>
          <a:xfrm>
            <a:off x="5076138" y="3841607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32D94421-5716-47D1-A994-CF01EBFB58F6}"/>
              </a:ext>
            </a:extLst>
          </p:cNvPr>
          <p:cNvSpPr/>
          <p:nvPr/>
        </p:nvSpPr>
        <p:spPr>
          <a:xfrm>
            <a:off x="5316430" y="3841606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938A4409-A7F0-4BE9-939F-852612DFF95A}"/>
              </a:ext>
            </a:extLst>
          </p:cNvPr>
          <p:cNvSpPr/>
          <p:nvPr/>
        </p:nvSpPr>
        <p:spPr>
          <a:xfrm>
            <a:off x="3634386" y="4123830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93E1E799-92C2-44F0-87C7-071DA3E7FC49}"/>
              </a:ext>
            </a:extLst>
          </p:cNvPr>
          <p:cNvSpPr/>
          <p:nvPr/>
        </p:nvSpPr>
        <p:spPr>
          <a:xfrm>
            <a:off x="3874678" y="4123830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xmlns="" id="{B4FDAAB9-11B4-4B3B-8348-0BEF28D10CB7}"/>
              </a:ext>
            </a:extLst>
          </p:cNvPr>
          <p:cNvSpPr/>
          <p:nvPr/>
        </p:nvSpPr>
        <p:spPr>
          <a:xfrm>
            <a:off x="4114970" y="4129473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50CA2378-ED76-4CF8-A215-E59807E423D5}"/>
              </a:ext>
            </a:extLst>
          </p:cNvPr>
          <p:cNvSpPr/>
          <p:nvPr/>
        </p:nvSpPr>
        <p:spPr>
          <a:xfrm>
            <a:off x="4355262" y="4123830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05ACCC18-534A-4BA8-846A-A7B399887707}"/>
              </a:ext>
            </a:extLst>
          </p:cNvPr>
          <p:cNvSpPr/>
          <p:nvPr/>
        </p:nvSpPr>
        <p:spPr>
          <a:xfrm>
            <a:off x="4595554" y="4123830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3B0DD02F-6283-47BC-839E-BD3A8DBA1696}"/>
              </a:ext>
            </a:extLst>
          </p:cNvPr>
          <p:cNvSpPr/>
          <p:nvPr/>
        </p:nvSpPr>
        <p:spPr>
          <a:xfrm>
            <a:off x="4835846" y="4123830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C92DD3C6-08A9-460F-8250-CB33EA57598B}"/>
              </a:ext>
            </a:extLst>
          </p:cNvPr>
          <p:cNvSpPr/>
          <p:nvPr/>
        </p:nvSpPr>
        <p:spPr>
          <a:xfrm>
            <a:off x="5076138" y="4123829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xmlns="" id="{2D984F1D-F28C-4E87-9A00-2505DF38A778}"/>
              </a:ext>
            </a:extLst>
          </p:cNvPr>
          <p:cNvSpPr/>
          <p:nvPr/>
        </p:nvSpPr>
        <p:spPr>
          <a:xfrm>
            <a:off x="5316430" y="4123828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xmlns="" id="{B81F93AB-2CA8-45F9-B828-41BF11EFFD6E}"/>
              </a:ext>
            </a:extLst>
          </p:cNvPr>
          <p:cNvSpPr/>
          <p:nvPr/>
        </p:nvSpPr>
        <p:spPr>
          <a:xfrm>
            <a:off x="3634386" y="4369363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19BCA823-BE0C-42B4-A72D-D7ECF86F9AA6}"/>
              </a:ext>
            </a:extLst>
          </p:cNvPr>
          <p:cNvSpPr/>
          <p:nvPr/>
        </p:nvSpPr>
        <p:spPr>
          <a:xfrm>
            <a:off x="3874678" y="4369363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0E458E2C-7C1F-4A3D-8E41-0ADF83A7EFB2}"/>
              </a:ext>
            </a:extLst>
          </p:cNvPr>
          <p:cNvSpPr/>
          <p:nvPr/>
        </p:nvSpPr>
        <p:spPr>
          <a:xfrm>
            <a:off x="4114970" y="4375006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13559BA5-EADB-4389-B099-12FBD265E4D3}"/>
              </a:ext>
            </a:extLst>
          </p:cNvPr>
          <p:cNvSpPr/>
          <p:nvPr/>
        </p:nvSpPr>
        <p:spPr>
          <a:xfrm>
            <a:off x="4355262" y="4369363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3C8CE826-8BAB-49B2-A1BD-AA9F04E08A62}"/>
              </a:ext>
            </a:extLst>
          </p:cNvPr>
          <p:cNvSpPr/>
          <p:nvPr/>
        </p:nvSpPr>
        <p:spPr>
          <a:xfrm>
            <a:off x="4595554" y="4369363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5D59C9EB-457D-463E-AEB3-FD5A9D241F5C}"/>
              </a:ext>
            </a:extLst>
          </p:cNvPr>
          <p:cNvSpPr/>
          <p:nvPr/>
        </p:nvSpPr>
        <p:spPr>
          <a:xfrm>
            <a:off x="4835846" y="4369363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xmlns="" id="{3C589138-B736-4F80-80B2-3D35CEA970A2}"/>
              </a:ext>
            </a:extLst>
          </p:cNvPr>
          <p:cNvSpPr/>
          <p:nvPr/>
        </p:nvSpPr>
        <p:spPr>
          <a:xfrm>
            <a:off x="5076138" y="4369362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xmlns="" id="{C59852CD-4626-420B-A18D-B120B3E623A1}"/>
              </a:ext>
            </a:extLst>
          </p:cNvPr>
          <p:cNvSpPr/>
          <p:nvPr/>
        </p:nvSpPr>
        <p:spPr>
          <a:xfrm>
            <a:off x="5316430" y="4369361"/>
            <a:ext cx="146755" cy="14675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461" t="15335" r="28718" b="18782"/>
          <a:stretch/>
        </p:blipFill>
        <p:spPr>
          <a:xfrm>
            <a:off x="1651254" y="1365813"/>
            <a:ext cx="8567412" cy="48622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8166" t="15187" r="22666" b="16175"/>
          <a:stretch/>
        </p:blipFill>
        <p:spPr>
          <a:xfrm>
            <a:off x="1630934" y="1365813"/>
            <a:ext cx="9282533" cy="49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18531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02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77BAFA-8615-4F6F-8832-F464A1FDF888}"/>
              </a:ext>
            </a:extLst>
          </p:cNvPr>
          <p:cNvSpPr txBox="1"/>
          <p:nvPr/>
        </p:nvSpPr>
        <p:spPr>
          <a:xfrm>
            <a:off x="462920" y="564267"/>
            <a:ext cx="26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개발 </a:t>
            </a:r>
            <a:r>
              <a:rPr lang="ko-KR" altLang="en-US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과정</a:t>
            </a:r>
            <a:endParaRPr lang="ko-KR" altLang="en-US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rcRect r="52243"/>
          <a:stretch/>
        </p:blipFill>
        <p:spPr>
          <a:xfrm>
            <a:off x="2723436" y="1025932"/>
            <a:ext cx="5043677" cy="56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91291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03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77BAFA-8615-4F6F-8832-F464A1FDF888}"/>
              </a:ext>
            </a:extLst>
          </p:cNvPr>
          <p:cNvSpPr txBox="1"/>
          <p:nvPr/>
        </p:nvSpPr>
        <p:spPr>
          <a:xfrm>
            <a:off x="727080" y="612604"/>
            <a:ext cx="26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개발 </a:t>
            </a:r>
            <a:r>
              <a:rPr lang="ko-KR" altLang="en-US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과정</a:t>
            </a:r>
            <a:endParaRPr lang="ko-KR" altLang="en-US" dirty="0"/>
          </a:p>
        </p:txBody>
      </p:sp>
      <p:sp>
        <p:nvSpPr>
          <p:cNvPr id="74" name="Content Placeholder 2"/>
          <p:cNvSpPr txBox="1">
            <a:spLocks/>
          </p:cNvSpPr>
          <p:nvPr/>
        </p:nvSpPr>
        <p:spPr>
          <a:xfrm>
            <a:off x="1348183" y="2372262"/>
            <a:ext cx="9788520" cy="38184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호선 역으로 리스트를 작성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지속성을 위해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while(1)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사용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11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45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번 역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끝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도착하면 변수를 초기화 시켜 왕복운동 가능하게 함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105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리스트 인덱스에 </a:t>
            </a:r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음수값을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넣으면 역으로 리스트를 참조 할 수 있는 점을 이용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전진은 홀수 후진을 짝수로 표현하여 왕복운동을 작성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105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아두이노와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어플리케이션과 동시에 실행하기 위해 멀티 </a:t>
            </a:r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스레드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사용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l"/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l"/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754621" y="6469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30</a:t>
            </a:r>
            <a:r>
              <a:rPr lang="ko-KR" altLang="en-US" sz="36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초 마다 역을 이동하는 지하철 </a:t>
            </a:r>
            <a:r>
              <a:rPr lang="en-US" altLang="ko-KR" sz="36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API</a:t>
            </a:r>
            <a:endParaRPr lang="ko-KR" altLang="en-US" sz="36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394995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2C4FBB8-80EB-4B68-A5E9-16EEF179C8CA}"/>
              </a:ext>
            </a:extLst>
          </p:cNvPr>
          <p:cNvGrpSpPr/>
          <p:nvPr/>
        </p:nvGrpSpPr>
        <p:grpSpPr>
          <a:xfrm>
            <a:off x="47308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04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B77BAFA-8615-4F6F-8832-F464A1FDF888}"/>
              </a:ext>
            </a:extLst>
          </p:cNvPr>
          <p:cNvSpPr txBox="1"/>
          <p:nvPr/>
        </p:nvSpPr>
        <p:spPr>
          <a:xfrm>
            <a:off x="727080" y="612604"/>
            <a:ext cx="26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개발 </a:t>
            </a:r>
            <a:r>
              <a:rPr lang="ko-KR" altLang="en-US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과정</a:t>
            </a:r>
            <a:endParaRPr lang="ko-KR" altLang="en-US" dirty="0"/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507" y="1518248"/>
            <a:ext cx="8869607" cy="445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08906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2C4FBB8-80EB-4B68-A5E9-16EEF179C8CA}"/>
              </a:ext>
            </a:extLst>
          </p:cNvPr>
          <p:cNvGrpSpPr/>
          <p:nvPr/>
        </p:nvGrpSpPr>
        <p:grpSpPr>
          <a:xfrm>
            <a:off x="47308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04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B77BAFA-8615-4F6F-8832-F464A1FDF888}"/>
              </a:ext>
            </a:extLst>
          </p:cNvPr>
          <p:cNvSpPr txBox="1"/>
          <p:nvPr/>
        </p:nvSpPr>
        <p:spPr>
          <a:xfrm>
            <a:off x="727080" y="612604"/>
            <a:ext cx="26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개발 </a:t>
            </a:r>
            <a:r>
              <a:rPr lang="ko-KR" altLang="en-US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과정</a:t>
            </a:r>
            <a:endParaRPr lang="ko-KR" altLang="en-US" dirty="0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0" y="1274885"/>
            <a:ext cx="6530321" cy="4125251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8" y="5740301"/>
            <a:ext cx="6001151" cy="4123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216" y="1928718"/>
            <a:ext cx="3772456" cy="274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26143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2C4FBB8-80EB-4B68-A5E9-16EEF179C8CA}"/>
              </a:ext>
            </a:extLst>
          </p:cNvPr>
          <p:cNvGrpSpPr/>
          <p:nvPr/>
        </p:nvGrpSpPr>
        <p:grpSpPr>
          <a:xfrm>
            <a:off x="47308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04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B77BAFA-8615-4F6F-8832-F464A1FDF888}"/>
              </a:ext>
            </a:extLst>
          </p:cNvPr>
          <p:cNvSpPr txBox="1"/>
          <p:nvPr/>
        </p:nvSpPr>
        <p:spPr>
          <a:xfrm>
            <a:off x="727080" y="612604"/>
            <a:ext cx="26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개발 </a:t>
            </a:r>
            <a:r>
              <a:rPr lang="ko-KR" altLang="en-US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과정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6"/>
          <a:stretch/>
        </p:blipFill>
        <p:spPr>
          <a:xfrm>
            <a:off x="5928610" y="1186586"/>
            <a:ext cx="5259852" cy="51257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8"/>
          <a:stretch/>
        </p:blipFill>
        <p:spPr>
          <a:xfrm>
            <a:off x="727080" y="1169333"/>
            <a:ext cx="4459252" cy="5142988"/>
          </a:xfrm>
          <a:prstGeom prst="rect">
            <a:avLst/>
          </a:prstGeom>
        </p:spPr>
      </p:pic>
      <p:sp>
        <p:nvSpPr>
          <p:cNvPr id="12" name="십자형 11"/>
          <p:cNvSpPr/>
          <p:nvPr/>
        </p:nvSpPr>
        <p:spPr>
          <a:xfrm rot="2649976">
            <a:off x="4544474" y="2713360"/>
            <a:ext cx="2115440" cy="2068392"/>
          </a:xfrm>
          <a:prstGeom prst="plus">
            <a:avLst>
              <a:gd name="adj" fmla="val 3239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91749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22B61363-D211-49B2-81CC-2E01F7A54D47}"/>
              </a:ext>
            </a:extLst>
          </p:cNvPr>
          <p:cNvGrpSpPr/>
          <p:nvPr/>
        </p:nvGrpSpPr>
        <p:grpSpPr>
          <a:xfrm>
            <a:off x="0" y="4541259"/>
            <a:ext cx="12192000" cy="1787096"/>
            <a:chOff x="0" y="4541259"/>
            <a:chExt cx="12192000" cy="1787096"/>
          </a:xfrm>
        </p:grpSpPr>
        <p:pic>
          <p:nvPicPr>
            <p:cNvPr id="5" name="그림 4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xmlns="" id="{17B6D65E-AF98-4E00-B342-199792850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6739" y="4541259"/>
              <a:ext cx="1548803" cy="15488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D1112F4A-F272-4246-9013-6401189E0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94676"/>
              <a:ext cx="1633679" cy="163367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1B842925-8238-45B2-9350-7DB120BF0168}"/>
                </a:ext>
              </a:extLst>
            </p:cNvPr>
            <p:cNvSpPr/>
            <p:nvPr/>
          </p:nvSpPr>
          <p:spPr>
            <a:xfrm>
              <a:off x="0" y="5908041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2DB43A-7039-4FF5-BCD0-06589DAA0880}"/>
              </a:ext>
            </a:extLst>
          </p:cNvPr>
          <p:cNvSpPr/>
          <p:nvPr/>
        </p:nvSpPr>
        <p:spPr>
          <a:xfrm>
            <a:off x="0" y="2302737"/>
            <a:ext cx="12192000" cy="4455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AB1ECB98-5BEC-4CA7-9FE0-8470E7880012}"/>
              </a:ext>
            </a:extLst>
          </p:cNvPr>
          <p:cNvSpPr/>
          <p:nvPr/>
        </p:nvSpPr>
        <p:spPr>
          <a:xfrm>
            <a:off x="0" y="2748280"/>
            <a:ext cx="12192000" cy="8469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20737153-05F8-4B8C-9955-083E8C94F2B2}"/>
              </a:ext>
            </a:extLst>
          </p:cNvPr>
          <p:cNvGrpSpPr/>
          <p:nvPr/>
        </p:nvGrpSpPr>
        <p:grpSpPr>
          <a:xfrm>
            <a:off x="2631440" y="1844040"/>
            <a:ext cx="6543040" cy="2092960"/>
            <a:chOff x="2824480" y="1864360"/>
            <a:chExt cx="6543040" cy="20929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32BB0D6E-3EED-429C-ABA2-F2388B1DB77E}"/>
                </a:ext>
              </a:extLst>
            </p:cNvPr>
            <p:cNvGrpSpPr/>
            <p:nvPr/>
          </p:nvGrpSpPr>
          <p:grpSpPr>
            <a:xfrm>
              <a:off x="2824480" y="1864360"/>
              <a:ext cx="6543040" cy="2092960"/>
              <a:chOff x="2824480" y="1717040"/>
              <a:chExt cx="6543040" cy="2092960"/>
            </a:xfrm>
          </p:grpSpPr>
          <p:sp>
            <p:nvSpPr>
              <p:cNvPr id="12" name="순서도: 수행의 시작/종료 11">
                <a:extLst>
                  <a:ext uri="{FF2B5EF4-FFF2-40B4-BE49-F238E27FC236}">
                    <a16:creationId xmlns:a16="http://schemas.microsoft.com/office/drawing/2014/main" xmlns="" id="{B4324A92-7A4C-4C32-A819-1843991F30E6}"/>
                  </a:ext>
                </a:extLst>
              </p:cNvPr>
              <p:cNvSpPr/>
              <p:nvPr/>
            </p:nvSpPr>
            <p:spPr>
              <a:xfrm>
                <a:off x="2824480" y="1717040"/>
                <a:ext cx="6543040" cy="2092960"/>
              </a:xfrm>
              <a:prstGeom prst="flowChartTerminator">
                <a:avLst/>
              </a:prstGeom>
              <a:solidFill>
                <a:schemeClr val="bg1"/>
              </a:solidFill>
              <a:ln w="133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xmlns="" id="{F11A79E3-86FB-43A3-A651-92BF1CF580CE}"/>
                  </a:ext>
                </a:extLst>
              </p:cNvPr>
              <p:cNvSpPr/>
              <p:nvPr/>
            </p:nvSpPr>
            <p:spPr>
              <a:xfrm>
                <a:off x="3281680" y="2087880"/>
                <a:ext cx="1371600" cy="134112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60A365DF-1AA4-4F31-862B-4BBD5450415E}"/>
                  </a:ext>
                </a:extLst>
              </p:cNvPr>
              <p:cNvSpPr txBox="1"/>
              <p:nvPr/>
            </p:nvSpPr>
            <p:spPr>
              <a:xfrm>
                <a:off x="5228329" y="2354999"/>
                <a:ext cx="2912977" cy="1292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제품 시연</a:t>
                </a:r>
                <a:endParaRPr lang="en-US" altLang="ko-KR" sz="5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  <a:p>
                <a:r>
                  <a:rPr lang="en-US" altLang="ko-KR" sz="2400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(</a:t>
                </a:r>
                <a:r>
                  <a:rPr lang="ko-KR" altLang="en-US" sz="2400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당일 영상 추가 예정</a:t>
                </a:r>
                <a:r>
                  <a:rPr lang="en-US" altLang="ko-KR" sz="2400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)</a:t>
                </a:r>
                <a:endParaRPr lang="ko-KR" altLang="en-US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9483AEE-DCF1-497B-A75F-26F9BDA17BBB}"/>
                </a:ext>
              </a:extLst>
            </p:cNvPr>
            <p:cNvSpPr txBox="1"/>
            <p:nvPr/>
          </p:nvSpPr>
          <p:spPr>
            <a:xfrm>
              <a:off x="3627838" y="2479587"/>
              <a:ext cx="5212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4</a:t>
              </a:r>
              <a:endParaRPr lang="ko-KR" altLang="en-US" sz="6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A587A58-DEE5-401A-ACBD-FB15F7A06F34}"/>
              </a:ext>
            </a:extLst>
          </p:cNvPr>
          <p:cNvSpPr txBox="1"/>
          <p:nvPr/>
        </p:nvSpPr>
        <p:spPr>
          <a:xfrm>
            <a:off x="11228275" y="6550223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@</a:t>
            </a:r>
            <a:r>
              <a:rPr lang="en-US" altLang="ko-KR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ssimui</a:t>
            </a:r>
            <a:endParaRPr lang="ko-KR" altLang="en-US" sz="1400" dirty="0">
              <a:solidFill>
                <a:schemeClr val="accent3">
                  <a:lumMod val="40000"/>
                  <a:lumOff val="6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212513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22B61363-D211-49B2-81CC-2E01F7A54D47}"/>
              </a:ext>
            </a:extLst>
          </p:cNvPr>
          <p:cNvGrpSpPr/>
          <p:nvPr/>
        </p:nvGrpSpPr>
        <p:grpSpPr>
          <a:xfrm>
            <a:off x="0" y="4541259"/>
            <a:ext cx="12192000" cy="1787096"/>
            <a:chOff x="0" y="4541259"/>
            <a:chExt cx="12192000" cy="1787096"/>
          </a:xfrm>
        </p:grpSpPr>
        <p:pic>
          <p:nvPicPr>
            <p:cNvPr id="5" name="그림 4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xmlns="" id="{17B6D65E-AF98-4E00-B342-199792850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6739" y="4541259"/>
              <a:ext cx="1548803" cy="15488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D1112F4A-F272-4246-9013-6401189E0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94676"/>
              <a:ext cx="1633679" cy="163367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1B842925-8238-45B2-9350-7DB120BF0168}"/>
                </a:ext>
              </a:extLst>
            </p:cNvPr>
            <p:cNvSpPr/>
            <p:nvPr/>
          </p:nvSpPr>
          <p:spPr>
            <a:xfrm>
              <a:off x="0" y="5908041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2DB43A-7039-4FF5-BCD0-06589DAA0880}"/>
              </a:ext>
            </a:extLst>
          </p:cNvPr>
          <p:cNvSpPr/>
          <p:nvPr/>
        </p:nvSpPr>
        <p:spPr>
          <a:xfrm>
            <a:off x="0" y="2302737"/>
            <a:ext cx="12192000" cy="4455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AB1ECB98-5BEC-4CA7-9FE0-8470E7880012}"/>
              </a:ext>
            </a:extLst>
          </p:cNvPr>
          <p:cNvSpPr/>
          <p:nvPr/>
        </p:nvSpPr>
        <p:spPr>
          <a:xfrm>
            <a:off x="0" y="2748280"/>
            <a:ext cx="12192000" cy="8469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20737153-05F8-4B8C-9955-083E8C94F2B2}"/>
              </a:ext>
            </a:extLst>
          </p:cNvPr>
          <p:cNvGrpSpPr/>
          <p:nvPr/>
        </p:nvGrpSpPr>
        <p:grpSpPr>
          <a:xfrm>
            <a:off x="2631440" y="1844040"/>
            <a:ext cx="6543040" cy="2092960"/>
            <a:chOff x="2824480" y="1864360"/>
            <a:chExt cx="6543040" cy="20929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32BB0D6E-3EED-429C-ABA2-F2388B1DB77E}"/>
                </a:ext>
              </a:extLst>
            </p:cNvPr>
            <p:cNvGrpSpPr/>
            <p:nvPr/>
          </p:nvGrpSpPr>
          <p:grpSpPr>
            <a:xfrm>
              <a:off x="2824480" y="1864360"/>
              <a:ext cx="6543040" cy="2092960"/>
              <a:chOff x="2824480" y="1717040"/>
              <a:chExt cx="6543040" cy="2092960"/>
            </a:xfrm>
          </p:grpSpPr>
          <p:sp>
            <p:nvSpPr>
              <p:cNvPr id="12" name="순서도: 수행의 시작/종료 11">
                <a:extLst>
                  <a:ext uri="{FF2B5EF4-FFF2-40B4-BE49-F238E27FC236}">
                    <a16:creationId xmlns:a16="http://schemas.microsoft.com/office/drawing/2014/main" xmlns="" id="{B4324A92-7A4C-4C32-A819-1843991F30E6}"/>
                  </a:ext>
                </a:extLst>
              </p:cNvPr>
              <p:cNvSpPr/>
              <p:nvPr/>
            </p:nvSpPr>
            <p:spPr>
              <a:xfrm>
                <a:off x="2824480" y="1717040"/>
                <a:ext cx="6543040" cy="2092960"/>
              </a:xfrm>
              <a:prstGeom prst="flowChartTerminator">
                <a:avLst/>
              </a:prstGeom>
              <a:solidFill>
                <a:schemeClr val="bg1"/>
              </a:solidFill>
              <a:ln w="133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xmlns="" id="{F11A79E3-86FB-43A3-A651-92BF1CF580CE}"/>
                  </a:ext>
                </a:extLst>
              </p:cNvPr>
              <p:cNvSpPr/>
              <p:nvPr/>
            </p:nvSpPr>
            <p:spPr>
              <a:xfrm>
                <a:off x="3281680" y="2087880"/>
                <a:ext cx="1371600" cy="134112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60A365DF-1AA4-4F31-862B-4BBD5450415E}"/>
                  </a:ext>
                </a:extLst>
              </p:cNvPr>
              <p:cNvSpPr txBox="1"/>
              <p:nvPr/>
            </p:nvSpPr>
            <p:spPr>
              <a:xfrm>
                <a:off x="5013683" y="2350056"/>
                <a:ext cx="316304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0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팀원 소개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9483AEE-DCF1-497B-A75F-26F9BDA17BBB}"/>
                </a:ext>
              </a:extLst>
            </p:cNvPr>
            <p:cNvSpPr txBox="1"/>
            <p:nvPr/>
          </p:nvSpPr>
          <p:spPr>
            <a:xfrm>
              <a:off x="3642083" y="2501977"/>
              <a:ext cx="5212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1</a:t>
              </a:r>
              <a:endParaRPr lang="ko-KR" altLang="en-US" sz="6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A587A58-DEE5-401A-ACBD-FB15F7A06F34}"/>
              </a:ext>
            </a:extLst>
          </p:cNvPr>
          <p:cNvSpPr txBox="1"/>
          <p:nvPr/>
        </p:nvSpPr>
        <p:spPr>
          <a:xfrm>
            <a:off x="11228275" y="6550223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@</a:t>
            </a:r>
            <a:r>
              <a:rPr lang="en-US" altLang="ko-KR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ssimui</a:t>
            </a:r>
            <a:endParaRPr lang="ko-KR" altLang="en-US" sz="1400" dirty="0">
              <a:solidFill>
                <a:schemeClr val="accent3">
                  <a:lumMod val="40000"/>
                  <a:lumOff val="6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559378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01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77BAFA-8615-4F6F-8832-F464A1FDF888}"/>
              </a:ext>
            </a:extLst>
          </p:cNvPr>
          <p:cNvSpPr txBox="1"/>
          <p:nvPr/>
        </p:nvSpPr>
        <p:spPr>
          <a:xfrm>
            <a:off x="462920" y="595935"/>
            <a:ext cx="26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제품 시연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B120A5F0-AF01-4582-B2AF-1000D0636347}"/>
              </a:ext>
            </a:extLst>
          </p:cNvPr>
          <p:cNvSpPr txBox="1"/>
          <p:nvPr/>
        </p:nvSpPr>
        <p:spPr>
          <a:xfrm>
            <a:off x="4624354" y="4975376"/>
            <a:ext cx="26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" name="KakaoTalk_Video_20191229_1123_09_79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5074" y="1310777"/>
            <a:ext cx="8903132" cy="499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82017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02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77BAFA-8615-4F6F-8832-F464A1FDF888}"/>
              </a:ext>
            </a:extLst>
          </p:cNvPr>
          <p:cNvSpPr txBox="1"/>
          <p:nvPr/>
        </p:nvSpPr>
        <p:spPr>
          <a:xfrm>
            <a:off x="566428" y="595935"/>
            <a:ext cx="2576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제품 시연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B120A5F0-AF01-4582-B2AF-1000D0636347}"/>
              </a:ext>
            </a:extLst>
          </p:cNvPr>
          <p:cNvSpPr txBox="1"/>
          <p:nvPr/>
        </p:nvSpPr>
        <p:spPr>
          <a:xfrm>
            <a:off x="4624354" y="4975376"/>
            <a:ext cx="26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4240" t="20954" r="34565" b="17476"/>
          <a:stretch/>
        </p:blipFill>
        <p:spPr>
          <a:xfrm rot="16200000">
            <a:off x="1193222" y="1416254"/>
            <a:ext cx="3921659" cy="50921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4359" t="21909" r="34359" b="15641"/>
          <a:stretch/>
        </p:blipFill>
        <p:spPr>
          <a:xfrm rot="16200000">
            <a:off x="6975715" y="1405233"/>
            <a:ext cx="3921661" cy="511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29863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02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77BAFA-8615-4F6F-8832-F464A1FDF888}"/>
              </a:ext>
            </a:extLst>
          </p:cNvPr>
          <p:cNvSpPr txBox="1"/>
          <p:nvPr/>
        </p:nvSpPr>
        <p:spPr>
          <a:xfrm>
            <a:off x="566428" y="595935"/>
            <a:ext cx="2576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제품 시연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B120A5F0-AF01-4582-B2AF-1000D0636347}"/>
              </a:ext>
            </a:extLst>
          </p:cNvPr>
          <p:cNvSpPr txBox="1"/>
          <p:nvPr/>
        </p:nvSpPr>
        <p:spPr>
          <a:xfrm>
            <a:off x="4624354" y="4975376"/>
            <a:ext cx="26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" name="KakaoTalk_Video_20191229_1258_47_47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6902" y="1221208"/>
            <a:ext cx="8509267" cy="477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33422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22B61363-D211-49B2-81CC-2E01F7A54D47}"/>
              </a:ext>
            </a:extLst>
          </p:cNvPr>
          <p:cNvGrpSpPr/>
          <p:nvPr/>
        </p:nvGrpSpPr>
        <p:grpSpPr>
          <a:xfrm>
            <a:off x="0" y="4541259"/>
            <a:ext cx="12192000" cy="1787096"/>
            <a:chOff x="0" y="4541259"/>
            <a:chExt cx="12192000" cy="1787096"/>
          </a:xfrm>
        </p:grpSpPr>
        <p:pic>
          <p:nvPicPr>
            <p:cNvPr id="5" name="그림 4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xmlns="" id="{17B6D65E-AF98-4E00-B342-199792850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6739" y="4541259"/>
              <a:ext cx="1548803" cy="15488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D1112F4A-F272-4246-9013-6401189E0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94676"/>
              <a:ext cx="1633679" cy="163367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1B842925-8238-45B2-9350-7DB120BF0168}"/>
                </a:ext>
              </a:extLst>
            </p:cNvPr>
            <p:cNvSpPr/>
            <p:nvPr/>
          </p:nvSpPr>
          <p:spPr>
            <a:xfrm>
              <a:off x="0" y="5908041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2DB43A-7039-4FF5-BCD0-06589DAA0880}"/>
              </a:ext>
            </a:extLst>
          </p:cNvPr>
          <p:cNvSpPr/>
          <p:nvPr/>
        </p:nvSpPr>
        <p:spPr>
          <a:xfrm>
            <a:off x="0" y="2302737"/>
            <a:ext cx="12192000" cy="4455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AB1ECB98-5BEC-4CA7-9FE0-8470E7880012}"/>
              </a:ext>
            </a:extLst>
          </p:cNvPr>
          <p:cNvSpPr/>
          <p:nvPr/>
        </p:nvSpPr>
        <p:spPr>
          <a:xfrm>
            <a:off x="0" y="2748280"/>
            <a:ext cx="12192000" cy="8469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20737153-05F8-4B8C-9955-083E8C94F2B2}"/>
              </a:ext>
            </a:extLst>
          </p:cNvPr>
          <p:cNvGrpSpPr/>
          <p:nvPr/>
        </p:nvGrpSpPr>
        <p:grpSpPr>
          <a:xfrm>
            <a:off x="2631440" y="1844040"/>
            <a:ext cx="6543040" cy="2092960"/>
            <a:chOff x="2824480" y="1864360"/>
            <a:chExt cx="6543040" cy="20929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32BB0D6E-3EED-429C-ABA2-F2388B1DB77E}"/>
                </a:ext>
              </a:extLst>
            </p:cNvPr>
            <p:cNvGrpSpPr/>
            <p:nvPr/>
          </p:nvGrpSpPr>
          <p:grpSpPr>
            <a:xfrm>
              <a:off x="2824480" y="1864360"/>
              <a:ext cx="6543040" cy="2092960"/>
              <a:chOff x="2824480" y="1717040"/>
              <a:chExt cx="6543040" cy="2092960"/>
            </a:xfrm>
          </p:grpSpPr>
          <p:sp>
            <p:nvSpPr>
              <p:cNvPr id="12" name="순서도: 수행의 시작/종료 11">
                <a:extLst>
                  <a:ext uri="{FF2B5EF4-FFF2-40B4-BE49-F238E27FC236}">
                    <a16:creationId xmlns:a16="http://schemas.microsoft.com/office/drawing/2014/main" xmlns="" id="{B4324A92-7A4C-4C32-A819-1843991F30E6}"/>
                  </a:ext>
                </a:extLst>
              </p:cNvPr>
              <p:cNvSpPr/>
              <p:nvPr/>
            </p:nvSpPr>
            <p:spPr>
              <a:xfrm>
                <a:off x="2824480" y="1717040"/>
                <a:ext cx="6543040" cy="2092960"/>
              </a:xfrm>
              <a:prstGeom prst="flowChartTerminator">
                <a:avLst/>
              </a:prstGeom>
              <a:solidFill>
                <a:schemeClr val="bg1"/>
              </a:solidFill>
              <a:ln w="133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xmlns="" id="{F11A79E3-86FB-43A3-A651-92BF1CF580CE}"/>
                  </a:ext>
                </a:extLst>
              </p:cNvPr>
              <p:cNvSpPr/>
              <p:nvPr/>
            </p:nvSpPr>
            <p:spPr>
              <a:xfrm>
                <a:off x="3281680" y="2087880"/>
                <a:ext cx="1371600" cy="134112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60A365DF-1AA4-4F31-862B-4BBD5450415E}"/>
                  </a:ext>
                </a:extLst>
              </p:cNvPr>
              <p:cNvSpPr txBox="1"/>
              <p:nvPr/>
            </p:nvSpPr>
            <p:spPr>
              <a:xfrm>
                <a:off x="5228329" y="2354999"/>
                <a:ext cx="267893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기대효과</a:t>
                </a:r>
                <a:endParaRPr lang="ko-KR" altLang="en-US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9483AEE-DCF1-497B-A75F-26F9BDA17BBB}"/>
                </a:ext>
              </a:extLst>
            </p:cNvPr>
            <p:cNvSpPr txBox="1"/>
            <p:nvPr/>
          </p:nvSpPr>
          <p:spPr>
            <a:xfrm>
              <a:off x="3627838" y="2479587"/>
              <a:ext cx="5212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5</a:t>
              </a:r>
              <a:endParaRPr lang="ko-KR" altLang="en-US" sz="6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A587A58-DEE5-401A-ACBD-FB15F7A06F34}"/>
              </a:ext>
            </a:extLst>
          </p:cNvPr>
          <p:cNvSpPr txBox="1"/>
          <p:nvPr/>
        </p:nvSpPr>
        <p:spPr>
          <a:xfrm>
            <a:off x="11228275" y="6550223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@</a:t>
            </a:r>
            <a:r>
              <a:rPr lang="en-US" altLang="ko-KR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ssimui</a:t>
            </a:r>
            <a:endParaRPr lang="ko-KR" altLang="en-US" sz="1400" dirty="0">
              <a:solidFill>
                <a:schemeClr val="accent3">
                  <a:lumMod val="40000"/>
                  <a:lumOff val="6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551038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01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77BAFA-8615-4F6F-8832-F464A1FDF888}"/>
              </a:ext>
            </a:extLst>
          </p:cNvPr>
          <p:cNvSpPr txBox="1"/>
          <p:nvPr/>
        </p:nvSpPr>
        <p:spPr>
          <a:xfrm>
            <a:off x="462920" y="595935"/>
            <a:ext cx="26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기대효과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B120A5F0-AF01-4582-B2AF-1000D0636347}"/>
              </a:ext>
            </a:extLst>
          </p:cNvPr>
          <p:cNvSpPr txBox="1"/>
          <p:nvPr/>
        </p:nvSpPr>
        <p:spPr>
          <a:xfrm>
            <a:off x="4624354" y="4975376"/>
            <a:ext cx="26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9F7C153A-E9EF-4101-9560-7E703CA95542}"/>
              </a:ext>
            </a:extLst>
          </p:cNvPr>
          <p:cNvSpPr txBox="1"/>
          <p:nvPr/>
        </p:nvSpPr>
        <p:spPr>
          <a:xfrm>
            <a:off x="902360" y="1827543"/>
            <a:ext cx="481346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이용자 </a:t>
            </a:r>
            <a:r>
              <a:rPr lang="ko-KR" altLang="en-US" sz="28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측면</a:t>
            </a:r>
            <a:endParaRPr lang="en-US" altLang="ko-KR" sz="2800" dirty="0" smtClean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ctr"/>
            <a:endParaRPr lang="en-US" altLang="ko-KR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ctr"/>
            <a:endParaRPr lang="en-US" altLang="ko-KR" sz="20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en-US" altLang="ko-KR" sz="2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</a:t>
            </a:r>
            <a:r>
              <a:rPr lang="ko-KR" altLang="en-US" sz="2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효율적인 착석 가능</a:t>
            </a:r>
            <a:endParaRPr lang="en-US" altLang="ko-KR" sz="2000" dirty="0" smtClean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endParaRPr lang="en-US" altLang="ko-KR" sz="20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en-US" altLang="ko-KR" sz="20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</a:t>
            </a:r>
            <a:r>
              <a:rPr lang="ko-KR" altLang="en-US" sz="20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좌석 대기 시간 </a:t>
            </a:r>
            <a:r>
              <a:rPr lang="ko-KR" altLang="en-US" sz="2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최소화</a:t>
            </a:r>
            <a:endParaRPr lang="en-US" altLang="ko-KR" sz="2000" dirty="0" smtClean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endParaRPr lang="en-US" altLang="ko-KR" sz="20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en-US" altLang="ko-KR" sz="20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</a:t>
            </a:r>
            <a:r>
              <a:rPr lang="ko-KR" altLang="en-US" sz="20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어플리케이션으로 지하철에 타기 </a:t>
            </a:r>
            <a:r>
              <a:rPr lang="ko-KR" altLang="en-US" sz="2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전</a:t>
            </a:r>
            <a:endParaRPr lang="en-US" altLang="ko-KR" sz="2000" dirty="0" smtClean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en-US" altLang="ko-KR" sz="20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ko-KR" altLang="en-US" sz="2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ko-KR" altLang="en-US" sz="20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좌석 현황 파악 </a:t>
            </a:r>
            <a:r>
              <a:rPr lang="ko-KR" altLang="en-US" sz="2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가능</a:t>
            </a:r>
            <a:endParaRPr lang="en-US" altLang="ko-KR" sz="2000" dirty="0" smtClean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endParaRPr lang="en-US" altLang="ko-KR" sz="20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en-US" altLang="ko-KR" sz="2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</a:t>
            </a:r>
            <a:r>
              <a:rPr lang="ko-KR" altLang="en-US" sz="2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끼어들기 방지 효과</a:t>
            </a:r>
            <a:endParaRPr lang="en-US" altLang="ko-KR" sz="2000" dirty="0" smtClean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C799139D-F83C-482D-9219-1B86A7967B78}"/>
              </a:ext>
            </a:extLst>
          </p:cNvPr>
          <p:cNvSpPr txBox="1"/>
          <p:nvPr/>
        </p:nvSpPr>
        <p:spPr>
          <a:xfrm>
            <a:off x="6416798" y="1866833"/>
            <a:ext cx="438850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사측 측면</a:t>
            </a:r>
            <a:endParaRPr lang="en-US" altLang="ko-KR" sz="2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ctr"/>
            <a:endParaRPr lang="en-US" altLang="ko-KR" sz="2000" dirty="0" smtClean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ctr"/>
            <a:endParaRPr lang="en-US" altLang="ko-KR" sz="20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en-US" altLang="ko-KR" sz="20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</a:t>
            </a:r>
            <a:r>
              <a:rPr lang="ko-KR" altLang="en-US" sz="20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사용자 편익에 따른 지하철 이용자 </a:t>
            </a:r>
            <a:r>
              <a:rPr lang="ko-KR" altLang="en-US" sz="2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증가</a:t>
            </a:r>
            <a:endParaRPr lang="en-US" altLang="ko-KR" sz="2000" dirty="0" smtClean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endParaRPr lang="en-US" altLang="ko-KR" sz="20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en-US" altLang="ko-KR" sz="20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</a:t>
            </a:r>
            <a:r>
              <a:rPr lang="ko-KR" altLang="en-US" sz="20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어플리케이션 광고 </a:t>
            </a:r>
            <a:r>
              <a:rPr lang="ko-KR" altLang="en-US" sz="2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수익</a:t>
            </a:r>
            <a:endParaRPr lang="en-US" altLang="ko-KR" sz="2000" dirty="0" smtClean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endParaRPr lang="en-US" altLang="ko-KR" sz="20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en-US" altLang="ko-KR" sz="20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</a:t>
            </a:r>
            <a:r>
              <a:rPr lang="ko-KR" altLang="en-US" sz="20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좌석 대기 시스템 </a:t>
            </a:r>
            <a:r>
              <a:rPr lang="ko-KR" altLang="en-US" sz="2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체계화</a:t>
            </a:r>
            <a:endParaRPr lang="en-US" altLang="ko-KR" sz="2000" dirty="0" smtClean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endParaRPr lang="en-US" altLang="ko-KR" sz="20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en-US" altLang="ko-KR" sz="2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</a:t>
            </a:r>
            <a:r>
              <a:rPr lang="ko-KR" altLang="en-US" sz="2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지하철 내부 혼잡 완화</a:t>
            </a:r>
            <a:endParaRPr lang="en-US" altLang="ko-KR" sz="20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4699" t="41993" r="26509" b="15647"/>
          <a:stretch/>
        </p:blipFill>
        <p:spPr>
          <a:xfrm rot="2058279">
            <a:off x="10118511" y="1005851"/>
            <a:ext cx="1373576" cy="164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817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22B61363-D211-49B2-81CC-2E01F7A54D47}"/>
              </a:ext>
            </a:extLst>
          </p:cNvPr>
          <p:cNvGrpSpPr/>
          <p:nvPr/>
        </p:nvGrpSpPr>
        <p:grpSpPr>
          <a:xfrm>
            <a:off x="0" y="4541259"/>
            <a:ext cx="12192000" cy="1787096"/>
            <a:chOff x="0" y="4541259"/>
            <a:chExt cx="12192000" cy="1787096"/>
          </a:xfrm>
        </p:grpSpPr>
        <p:pic>
          <p:nvPicPr>
            <p:cNvPr id="5" name="그림 4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xmlns="" id="{17B6D65E-AF98-4E00-B342-199792850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6739" y="4541259"/>
              <a:ext cx="1548803" cy="15488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D1112F4A-F272-4246-9013-6401189E0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94676"/>
              <a:ext cx="1633679" cy="163367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1B842925-8238-45B2-9350-7DB120BF0168}"/>
                </a:ext>
              </a:extLst>
            </p:cNvPr>
            <p:cNvSpPr/>
            <p:nvPr/>
          </p:nvSpPr>
          <p:spPr>
            <a:xfrm>
              <a:off x="0" y="5908041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2DB43A-7039-4FF5-BCD0-06589DAA0880}"/>
              </a:ext>
            </a:extLst>
          </p:cNvPr>
          <p:cNvSpPr/>
          <p:nvPr/>
        </p:nvSpPr>
        <p:spPr>
          <a:xfrm>
            <a:off x="0" y="2302737"/>
            <a:ext cx="12192000" cy="4455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AB1ECB98-5BEC-4CA7-9FE0-8470E7880012}"/>
              </a:ext>
            </a:extLst>
          </p:cNvPr>
          <p:cNvSpPr/>
          <p:nvPr/>
        </p:nvSpPr>
        <p:spPr>
          <a:xfrm>
            <a:off x="0" y="2748280"/>
            <a:ext cx="12192000" cy="8469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20737153-05F8-4B8C-9955-083E8C94F2B2}"/>
              </a:ext>
            </a:extLst>
          </p:cNvPr>
          <p:cNvGrpSpPr/>
          <p:nvPr/>
        </p:nvGrpSpPr>
        <p:grpSpPr>
          <a:xfrm>
            <a:off x="2631440" y="1844040"/>
            <a:ext cx="6543040" cy="2092960"/>
            <a:chOff x="2824480" y="1864360"/>
            <a:chExt cx="6543040" cy="20929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32BB0D6E-3EED-429C-ABA2-F2388B1DB77E}"/>
                </a:ext>
              </a:extLst>
            </p:cNvPr>
            <p:cNvGrpSpPr/>
            <p:nvPr/>
          </p:nvGrpSpPr>
          <p:grpSpPr>
            <a:xfrm>
              <a:off x="2824480" y="1864360"/>
              <a:ext cx="6543040" cy="2092960"/>
              <a:chOff x="2824480" y="1717040"/>
              <a:chExt cx="6543040" cy="2092960"/>
            </a:xfrm>
          </p:grpSpPr>
          <p:sp>
            <p:nvSpPr>
              <p:cNvPr id="12" name="순서도: 수행의 시작/종료 11">
                <a:extLst>
                  <a:ext uri="{FF2B5EF4-FFF2-40B4-BE49-F238E27FC236}">
                    <a16:creationId xmlns:a16="http://schemas.microsoft.com/office/drawing/2014/main" xmlns="" id="{B4324A92-7A4C-4C32-A819-1843991F30E6}"/>
                  </a:ext>
                </a:extLst>
              </p:cNvPr>
              <p:cNvSpPr/>
              <p:nvPr/>
            </p:nvSpPr>
            <p:spPr>
              <a:xfrm>
                <a:off x="2824480" y="1717040"/>
                <a:ext cx="6543040" cy="2092960"/>
              </a:xfrm>
              <a:prstGeom prst="flowChartTerminator">
                <a:avLst/>
              </a:prstGeom>
              <a:solidFill>
                <a:schemeClr val="bg1"/>
              </a:solidFill>
              <a:ln w="133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xmlns="" id="{F11A79E3-86FB-43A3-A651-92BF1CF580CE}"/>
                  </a:ext>
                </a:extLst>
              </p:cNvPr>
              <p:cNvSpPr/>
              <p:nvPr/>
            </p:nvSpPr>
            <p:spPr>
              <a:xfrm>
                <a:off x="3281680" y="2087880"/>
                <a:ext cx="1371600" cy="134112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60A365DF-1AA4-4F31-862B-4BBD5450415E}"/>
                  </a:ext>
                </a:extLst>
              </p:cNvPr>
              <p:cNvSpPr txBox="1"/>
              <p:nvPr/>
            </p:nvSpPr>
            <p:spPr>
              <a:xfrm>
                <a:off x="4836010" y="2354657"/>
                <a:ext cx="364715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0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감사합니다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9483AEE-DCF1-497B-A75F-26F9BDA17BBB}"/>
                </a:ext>
              </a:extLst>
            </p:cNvPr>
            <p:cNvSpPr txBox="1"/>
            <p:nvPr/>
          </p:nvSpPr>
          <p:spPr>
            <a:xfrm>
              <a:off x="3447538" y="2700348"/>
              <a:ext cx="2404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종착역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A587A58-DEE5-401A-ACBD-FB15F7A06F34}"/>
              </a:ext>
            </a:extLst>
          </p:cNvPr>
          <p:cNvSpPr txBox="1"/>
          <p:nvPr/>
        </p:nvSpPr>
        <p:spPr>
          <a:xfrm>
            <a:off x="11228275" y="6550223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@</a:t>
            </a:r>
            <a:r>
              <a:rPr lang="en-US" altLang="ko-KR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ssimui</a:t>
            </a:r>
            <a:endParaRPr lang="ko-KR" altLang="en-US" sz="1400" dirty="0">
              <a:solidFill>
                <a:schemeClr val="accent3">
                  <a:lumMod val="40000"/>
                  <a:lumOff val="6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96093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22B61363-D211-49B2-81CC-2E01F7A54D47}"/>
              </a:ext>
            </a:extLst>
          </p:cNvPr>
          <p:cNvGrpSpPr/>
          <p:nvPr/>
        </p:nvGrpSpPr>
        <p:grpSpPr>
          <a:xfrm>
            <a:off x="0" y="4541259"/>
            <a:ext cx="12192000" cy="1787096"/>
            <a:chOff x="0" y="4541259"/>
            <a:chExt cx="12192000" cy="1787096"/>
          </a:xfrm>
        </p:grpSpPr>
        <p:pic>
          <p:nvPicPr>
            <p:cNvPr id="5" name="그림 4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xmlns="" id="{17B6D65E-AF98-4E00-B342-199792850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6739" y="4541259"/>
              <a:ext cx="1548803" cy="15488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D1112F4A-F272-4246-9013-6401189E0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94676"/>
              <a:ext cx="1633679" cy="163367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1B842925-8238-45B2-9350-7DB120BF0168}"/>
                </a:ext>
              </a:extLst>
            </p:cNvPr>
            <p:cNvSpPr/>
            <p:nvPr/>
          </p:nvSpPr>
          <p:spPr>
            <a:xfrm>
              <a:off x="0" y="5908041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A587A58-DEE5-401A-ACBD-FB15F7A06F34}"/>
              </a:ext>
            </a:extLst>
          </p:cNvPr>
          <p:cNvSpPr txBox="1"/>
          <p:nvPr/>
        </p:nvSpPr>
        <p:spPr>
          <a:xfrm>
            <a:off x="11228275" y="6550223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@</a:t>
            </a:r>
            <a:r>
              <a:rPr lang="en-US" altLang="ko-KR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ssimui</a:t>
            </a:r>
            <a:endParaRPr lang="ko-KR" altLang="en-US" sz="1400" dirty="0">
              <a:solidFill>
                <a:schemeClr val="accent3">
                  <a:lumMod val="40000"/>
                  <a:lumOff val="6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A825FC6A-E835-43D9-B808-102EA6732705}"/>
              </a:ext>
            </a:extLst>
          </p:cNvPr>
          <p:cNvSpPr/>
          <p:nvPr/>
        </p:nvSpPr>
        <p:spPr>
          <a:xfrm>
            <a:off x="1109814" y="529645"/>
            <a:ext cx="1478482" cy="1506691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E3977489-161D-464B-B08D-4346E7F8F7E9}"/>
              </a:ext>
            </a:extLst>
          </p:cNvPr>
          <p:cNvSpPr/>
          <p:nvPr/>
        </p:nvSpPr>
        <p:spPr>
          <a:xfrm>
            <a:off x="4067198" y="529645"/>
            <a:ext cx="1478482" cy="1506691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3475E38D-0638-4D38-92E0-23C3C3D91EF3}"/>
              </a:ext>
            </a:extLst>
          </p:cNvPr>
          <p:cNvSpPr/>
          <p:nvPr/>
        </p:nvSpPr>
        <p:spPr>
          <a:xfrm>
            <a:off x="7024582" y="529645"/>
            <a:ext cx="1478482" cy="1506691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44FABDFA-B09C-4B99-B263-A08689101E6A}"/>
              </a:ext>
            </a:extLst>
          </p:cNvPr>
          <p:cNvSpPr/>
          <p:nvPr/>
        </p:nvSpPr>
        <p:spPr>
          <a:xfrm>
            <a:off x="9981966" y="529645"/>
            <a:ext cx="1478482" cy="1506691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0C1011F-1B4C-480D-AFAC-89BAE81BAC3D}"/>
              </a:ext>
            </a:extLst>
          </p:cNvPr>
          <p:cNvSpPr txBox="1"/>
          <p:nvPr/>
        </p:nvSpPr>
        <p:spPr>
          <a:xfrm>
            <a:off x="1410473" y="2243298"/>
            <a:ext cx="877163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홍준화</a:t>
            </a:r>
            <a:endParaRPr lang="ko-KR" altLang="en-US" sz="20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19E5BAF-7DBC-43C3-B256-61832B4B931A}"/>
              </a:ext>
            </a:extLst>
          </p:cNvPr>
          <p:cNvSpPr txBox="1"/>
          <p:nvPr/>
        </p:nvSpPr>
        <p:spPr>
          <a:xfrm>
            <a:off x="4367857" y="2243298"/>
            <a:ext cx="877163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김도훈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23D8780-B8FD-4E1D-AECA-C03588959B6D}"/>
              </a:ext>
            </a:extLst>
          </p:cNvPr>
          <p:cNvSpPr txBox="1"/>
          <p:nvPr/>
        </p:nvSpPr>
        <p:spPr>
          <a:xfrm>
            <a:off x="7325241" y="2243298"/>
            <a:ext cx="877163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김형호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37ACC29-DAAB-4670-BE79-2CA497934870}"/>
              </a:ext>
            </a:extLst>
          </p:cNvPr>
          <p:cNvSpPr txBox="1"/>
          <p:nvPr/>
        </p:nvSpPr>
        <p:spPr>
          <a:xfrm>
            <a:off x="10351112" y="2243298"/>
            <a:ext cx="877163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전제호</a:t>
            </a:r>
            <a:endParaRPr lang="ko-KR" altLang="en-US" sz="20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9EF50A4D-E9D1-4FC0-BD2C-B0FDA9BDE65A}"/>
              </a:ext>
            </a:extLst>
          </p:cNvPr>
          <p:cNvGrpSpPr/>
          <p:nvPr/>
        </p:nvGrpSpPr>
        <p:grpSpPr>
          <a:xfrm>
            <a:off x="1158586" y="2841074"/>
            <a:ext cx="10405567" cy="1982922"/>
            <a:chOff x="1158588" y="2778280"/>
            <a:chExt cx="10405567" cy="198292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28F4646E-5E61-42F0-985F-C72FCD70B91C}"/>
                </a:ext>
              </a:extLst>
            </p:cNvPr>
            <p:cNvSpPr txBox="1"/>
            <p:nvPr/>
          </p:nvSpPr>
          <p:spPr>
            <a:xfrm>
              <a:off x="1158588" y="2993062"/>
              <a:ext cx="10405567" cy="1768140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txBody>
            <a:bodyPr wrap="square" lIns="144000" tIns="144000" rIns="144000" bIns="144000" rtlCol="0">
              <a:spAutoFit/>
            </a:bodyPr>
            <a:lstStyle/>
            <a:p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-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경기도 교육청 </a:t>
              </a:r>
              <a:r>
                <a:rPr lang="ko-KR" altLang="en-US" sz="1600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미래인재상</a:t>
              </a:r>
              <a:endParaRPr lang="en-US" altLang="ko-KR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en-US" altLang="ko-KR" sz="1600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-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제 </a:t>
              </a:r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16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회 </a:t>
              </a:r>
              <a:r>
                <a:rPr lang="en-US" altLang="ko-KR" sz="1600" dirty="0" err="1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Smarteen</a:t>
              </a:r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en-US" altLang="ko-KR" sz="1600" dirty="0" err="1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AppJam</a:t>
              </a:r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미래산업부문 </a:t>
              </a:r>
              <a:r>
                <a:rPr lang="ko-KR" altLang="en-US" sz="1600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장려상</a:t>
              </a:r>
              <a:endPara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-</a:t>
              </a:r>
              <a:r>
                <a:rPr lang="en-US" altLang="ko-KR" sz="1600" dirty="0" err="1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Inapse</a:t>
              </a:r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ko-KR" altLang="en-US" sz="1600" dirty="0" err="1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해커톤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ko-KR" altLang="en-US" sz="1600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우수상</a:t>
              </a:r>
              <a:endParaRPr lang="en-US" altLang="ko-KR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endParaRPr lang="ko-KR" altLang="en-US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en-US" altLang="ko-KR" sz="1600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-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블록체인 기부 시스템</a:t>
              </a:r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 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객체인식기술 활용 물건 탐지 시스템</a:t>
              </a:r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 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미세먼지 환기 시스템 등 </a:t>
              </a:r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IoT 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관련 프로젝트 </a:t>
              </a:r>
              <a:r>
                <a:rPr lang="ko-KR" altLang="en-US" sz="1600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다수</a:t>
              </a:r>
            </a:p>
            <a:p>
              <a:r>
                <a:rPr lang="en-US" altLang="ko-KR" sz="1600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-</a:t>
              </a:r>
              <a:r>
                <a:rPr lang="ko-KR" altLang="en-US" sz="1600" dirty="0" err="1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아두이노</a:t>
              </a:r>
              <a:r>
                <a:rPr lang="ko-KR" altLang="en-US" sz="1600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en-US" altLang="ko-KR" sz="1600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16x2 LCD </a:t>
              </a:r>
              <a:r>
                <a:rPr lang="ko-KR" altLang="en-US" sz="1600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한글출력라이브러리 대표 연구자</a:t>
              </a:r>
              <a:endPara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xmlns="" id="{D018B77F-3745-4036-987E-F66EA8556759}"/>
                </a:ext>
              </a:extLst>
            </p:cNvPr>
            <p:cNvSpPr/>
            <p:nvPr/>
          </p:nvSpPr>
          <p:spPr>
            <a:xfrm>
              <a:off x="1633679" y="2778280"/>
              <a:ext cx="330740" cy="28885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9F315A51-666C-4F40-94A6-0A5B6DCA7AD0}"/>
              </a:ext>
            </a:extLst>
          </p:cNvPr>
          <p:cNvGrpSpPr/>
          <p:nvPr/>
        </p:nvGrpSpPr>
        <p:grpSpPr>
          <a:xfrm>
            <a:off x="1158587" y="2761012"/>
            <a:ext cx="10405567" cy="1858835"/>
            <a:chOff x="1158590" y="2763568"/>
            <a:chExt cx="10405567" cy="139999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0E9DBF42-A433-4287-BF3C-97807CC06CEE}"/>
                </a:ext>
              </a:extLst>
            </p:cNvPr>
            <p:cNvSpPr txBox="1"/>
            <p:nvPr/>
          </p:nvSpPr>
          <p:spPr>
            <a:xfrm>
              <a:off x="1158590" y="3017319"/>
              <a:ext cx="10405567" cy="1146240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txBody>
            <a:bodyPr wrap="square" lIns="144000" tIns="144000" rIns="144000" bIns="144000" rtlCol="0">
              <a:spAutoFit/>
            </a:bodyPr>
            <a:lstStyle/>
            <a:p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-</a:t>
              </a:r>
              <a:r>
                <a:rPr lang="ko-KR" altLang="en-US" sz="1600" dirty="0" err="1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아두이노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16x2 LCD 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한글출력라이브러리 </a:t>
              </a:r>
              <a:r>
                <a:rPr lang="ko-KR" altLang="en-US" sz="1600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연구자</a:t>
              </a:r>
              <a:endParaRPr lang="en-US" altLang="ko-KR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endPara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-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블록체인 기부 시스템</a:t>
              </a:r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 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스마트 팜 개발</a:t>
              </a:r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 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데이터 시각화 등 프로젝트 </a:t>
              </a:r>
              <a:r>
                <a:rPr lang="ko-KR" altLang="en-US" sz="1600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다수</a:t>
              </a:r>
              <a:endParaRPr lang="en-US" altLang="ko-KR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endPara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-</a:t>
              </a:r>
              <a:r>
                <a:rPr lang="ko-KR" altLang="en-US" sz="1600" dirty="0" err="1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아두이노</a:t>
              </a:r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 </a:t>
              </a:r>
              <a:r>
                <a:rPr lang="ko-KR" altLang="en-US" sz="1600" dirty="0" err="1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앱인벤터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기술 보유</a:t>
              </a:r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xmlns="" id="{5CC7B67A-81F8-4BFE-B0E7-06DB8426B941}"/>
                </a:ext>
              </a:extLst>
            </p:cNvPr>
            <p:cNvSpPr/>
            <p:nvPr/>
          </p:nvSpPr>
          <p:spPr>
            <a:xfrm>
              <a:off x="4659551" y="2763568"/>
              <a:ext cx="330740" cy="28885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610C9400-5BC6-470D-985D-C8B266BB319D}"/>
              </a:ext>
            </a:extLst>
          </p:cNvPr>
          <p:cNvGrpSpPr/>
          <p:nvPr/>
        </p:nvGrpSpPr>
        <p:grpSpPr>
          <a:xfrm>
            <a:off x="1161865" y="2779561"/>
            <a:ext cx="10405567" cy="1793695"/>
            <a:chOff x="1161867" y="3428164"/>
            <a:chExt cx="10405567" cy="131535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96C26125-645A-4F48-9A45-B0C8DAF56C54}"/>
                </a:ext>
              </a:extLst>
            </p:cNvPr>
            <p:cNvSpPr txBox="1"/>
            <p:nvPr/>
          </p:nvSpPr>
          <p:spPr>
            <a:xfrm>
              <a:off x="1161867" y="3627463"/>
              <a:ext cx="10405567" cy="1116056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txBody>
            <a:bodyPr wrap="square" lIns="144000" tIns="144000" rIns="144000" bIns="144000" rtlCol="0">
              <a:spAutoFit/>
            </a:bodyPr>
            <a:lstStyle/>
            <a:p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-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조이스틱 게임기 개발</a:t>
              </a:r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 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스마트 팜 개발 등 </a:t>
              </a:r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IoT 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관련 프로젝트 </a:t>
              </a:r>
              <a:r>
                <a:rPr lang="ko-KR" altLang="en-US" sz="1600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다수</a:t>
              </a:r>
              <a:endParaRPr lang="en-US" altLang="ko-KR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endPara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-</a:t>
              </a:r>
              <a:r>
                <a:rPr lang="ko-KR" altLang="en-US" sz="1600" dirty="0" err="1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아두이노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16x2 LCD 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한글출력라이브러리 </a:t>
              </a:r>
              <a:r>
                <a:rPr lang="ko-KR" altLang="en-US" sz="1600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연구자</a:t>
              </a:r>
              <a:endParaRPr lang="en-US" altLang="ko-KR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endPara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-C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언어</a:t>
              </a:r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 C++, </a:t>
              </a:r>
              <a:r>
                <a:rPr lang="ko-KR" altLang="en-US" sz="1600" dirty="0" err="1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아두이노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기술 보유</a:t>
              </a: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xmlns="" id="{192472B0-0A8C-4372-9B77-F20489E6162C}"/>
                </a:ext>
              </a:extLst>
            </p:cNvPr>
            <p:cNvSpPr/>
            <p:nvPr/>
          </p:nvSpPr>
          <p:spPr>
            <a:xfrm>
              <a:off x="7598454" y="3428164"/>
              <a:ext cx="330740" cy="28885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8D0681E-2036-48B9-A4D3-F0F39A2ADA7C}"/>
              </a:ext>
            </a:extLst>
          </p:cNvPr>
          <p:cNvGrpSpPr/>
          <p:nvPr/>
        </p:nvGrpSpPr>
        <p:grpSpPr>
          <a:xfrm>
            <a:off x="1161865" y="2812252"/>
            <a:ext cx="10405567" cy="1880164"/>
            <a:chOff x="1161868" y="2631009"/>
            <a:chExt cx="10405567" cy="188016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1225630B-D368-430C-BE91-C053CD2E395B}"/>
                </a:ext>
              </a:extLst>
            </p:cNvPr>
            <p:cNvSpPr txBox="1"/>
            <p:nvPr/>
          </p:nvSpPr>
          <p:spPr>
            <a:xfrm>
              <a:off x="1161868" y="2989254"/>
              <a:ext cx="10405567" cy="1521919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txBody>
            <a:bodyPr wrap="square" lIns="144000" tIns="144000" rIns="144000" bIns="144000" rtlCol="0">
              <a:spAutoFit/>
            </a:bodyPr>
            <a:lstStyle/>
            <a:p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-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한국정보과학회 주관 </a:t>
              </a:r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Undergraduate/Junior 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논문경진대회 우수 논문 </a:t>
              </a:r>
              <a:r>
                <a:rPr lang="ko-KR" altLang="en-US" sz="1600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선정</a:t>
              </a:r>
              <a:endParaRPr lang="en-US" altLang="ko-KR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endPara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-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블록체인 기부 시스템</a:t>
              </a:r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 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학교 홈페이지 프로토타입 제작 등 프로젝트에서 서버 </a:t>
              </a:r>
              <a:r>
                <a:rPr lang="ko-KR" altLang="en-US" sz="1600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개발</a:t>
              </a:r>
              <a:endParaRPr lang="en-US" altLang="ko-KR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endPara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-C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언어</a:t>
              </a:r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 Python(Flask), 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암호화</a:t>
              </a:r>
              <a:r>
                <a:rPr lang="en-US" altLang="ko-KR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/</a:t>
              </a:r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보안 계열 기술 보유</a:t>
              </a:r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xmlns="" id="{326AAC0C-80D8-4CB2-80A4-AE5BC512D517}"/>
                </a:ext>
              </a:extLst>
            </p:cNvPr>
            <p:cNvSpPr/>
            <p:nvPr/>
          </p:nvSpPr>
          <p:spPr>
            <a:xfrm>
              <a:off x="10624326" y="2631009"/>
              <a:ext cx="330740" cy="28885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98845118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22B61363-D211-49B2-81CC-2E01F7A54D47}"/>
              </a:ext>
            </a:extLst>
          </p:cNvPr>
          <p:cNvGrpSpPr/>
          <p:nvPr/>
        </p:nvGrpSpPr>
        <p:grpSpPr>
          <a:xfrm>
            <a:off x="0" y="4541259"/>
            <a:ext cx="12192000" cy="1787096"/>
            <a:chOff x="0" y="4541259"/>
            <a:chExt cx="12192000" cy="1787096"/>
          </a:xfrm>
        </p:grpSpPr>
        <p:pic>
          <p:nvPicPr>
            <p:cNvPr id="5" name="그림 4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xmlns="" id="{17B6D65E-AF98-4E00-B342-199792850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6739" y="4541259"/>
              <a:ext cx="1548803" cy="15488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D1112F4A-F272-4246-9013-6401189E0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94676"/>
              <a:ext cx="1633679" cy="163367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1B842925-8238-45B2-9350-7DB120BF0168}"/>
                </a:ext>
              </a:extLst>
            </p:cNvPr>
            <p:cNvSpPr/>
            <p:nvPr/>
          </p:nvSpPr>
          <p:spPr>
            <a:xfrm>
              <a:off x="0" y="5908041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2DB43A-7039-4FF5-BCD0-06589DAA0880}"/>
              </a:ext>
            </a:extLst>
          </p:cNvPr>
          <p:cNvSpPr/>
          <p:nvPr/>
        </p:nvSpPr>
        <p:spPr>
          <a:xfrm>
            <a:off x="0" y="2302737"/>
            <a:ext cx="12192000" cy="4455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AB1ECB98-5BEC-4CA7-9FE0-8470E7880012}"/>
              </a:ext>
            </a:extLst>
          </p:cNvPr>
          <p:cNvSpPr/>
          <p:nvPr/>
        </p:nvSpPr>
        <p:spPr>
          <a:xfrm>
            <a:off x="0" y="2748280"/>
            <a:ext cx="12192000" cy="8469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20737153-05F8-4B8C-9955-083E8C94F2B2}"/>
              </a:ext>
            </a:extLst>
          </p:cNvPr>
          <p:cNvGrpSpPr/>
          <p:nvPr/>
        </p:nvGrpSpPr>
        <p:grpSpPr>
          <a:xfrm>
            <a:off x="2631440" y="1844040"/>
            <a:ext cx="6543040" cy="2092960"/>
            <a:chOff x="2824480" y="1864360"/>
            <a:chExt cx="6543040" cy="20929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32BB0D6E-3EED-429C-ABA2-F2388B1DB77E}"/>
                </a:ext>
              </a:extLst>
            </p:cNvPr>
            <p:cNvGrpSpPr/>
            <p:nvPr/>
          </p:nvGrpSpPr>
          <p:grpSpPr>
            <a:xfrm>
              <a:off x="2824480" y="1864360"/>
              <a:ext cx="6543040" cy="2092960"/>
              <a:chOff x="2824480" y="1717040"/>
              <a:chExt cx="6543040" cy="2092960"/>
            </a:xfrm>
          </p:grpSpPr>
          <p:sp>
            <p:nvSpPr>
              <p:cNvPr id="12" name="순서도: 수행의 시작/종료 11">
                <a:extLst>
                  <a:ext uri="{FF2B5EF4-FFF2-40B4-BE49-F238E27FC236}">
                    <a16:creationId xmlns:a16="http://schemas.microsoft.com/office/drawing/2014/main" xmlns="" id="{B4324A92-7A4C-4C32-A819-1843991F30E6}"/>
                  </a:ext>
                </a:extLst>
              </p:cNvPr>
              <p:cNvSpPr/>
              <p:nvPr/>
            </p:nvSpPr>
            <p:spPr>
              <a:xfrm>
                <a:off x="2824480" y="1717040"/>
                <a:ext cx="6543040" cy="2092960"/>
              </a:xfrm>
              <a:prstGeom prst="flowChartTerminator">
                <a:avLst/>
              </a:prstGeom>
              <a:solidFill>
                <a:schemeClr val="bg1"/>
              </a:solidFill>
              <a:ln w="133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xmlns="" id="{F11A79E3-86FB-43A3-A651-92BF1CF580CE}"/>
                  </a:ext>
                </a:extLst>
              </p:cNvPr>
              <p:cNvSpPr/>
              <p:nvPr/>
            </p:nvSpPr>
            <p:spPr>
              <a:xfrm>
                <a:off x="3281680" y="2087880"/>
                <a:ext cx="1371600" cy="134112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60A365DF-1AA4-4F31-862B-4BBD5450415E}"/>
                  </a:ext>
                </a:extLst>
              </p:cNvPr>
              <p:cNvSpPr txBox="1"/>
              <p:nvPr/>
            </p:nvSpPr>
            <p:spPr>
              <a:xfrm>
                <a:off x="5228329" y="2354999"/>
                <a:ext cx="286649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제품 소개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9483AEE-DCF1-497B-A75F-26F9BDA17BBB}"/>
                </a:ext>
              </a:extLst>
            </p:cNvPr>
            <p:cNvSpPr txBox="1"/>
            <p:nvPr/>
          </p:nvSpPr>
          <p:spPr>
            <a:xfrm>
              <a:off x="3627838" y="2479587"/>
              <a:ext cx="5212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2</a:t>
              </a:r>
              <a:endParaRPr lang="ko-KR" altLang="en-US" sz="6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A587A58-DEE5-401A-ACBD-FB15F7A06F34}"/>
              </a:ext>
            </a:extLst>
          </p:cNvPr>
          <p:cNvSpPr txBox="1"/>
          <p:nvPr/>
        </p:nvSpPr>
        <p:spPr>
          <a:xfrm>
            <a:off x="11228275" y="6550223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@</a:t>
            </a:r>
            <a:r>
              <a:rPr lang="en-US" altLang="ko-KR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ssimui</a:t>
            </a:r>
            <a:endParaRPr lang="ko-KR" altLang="en-US" sz="1400" dirty="0">
              <a:solidFill>
                <a:schemeClr val="accent3">
                  <a:lumMod val="40000"/>
                  <a:lumOff val="6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25068" y="3371334"/>
            <a:ext cx="370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스마트 좌석배치 시스템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878682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01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xmlns="" id="{34584529-72FA-4AA1-ADC8-036CA4225AB8}"/>
              </a:ext>
            </a:extLst>
          </p:cNvPr>
          <p:cNvSpPr/>
          <p:nvPr/>
        </p:nvSpPr>
        <p:spPr>
          <a:xfrm>
            <a:off x="2799644" y="2178756"/>
            <a:ext cx="1444978" cy="15240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xmlns="" id="{30062CE7-900B-4E2B-B300-70C42CB8F5F2}"/>
              </a:ext>
            </a:extLst>
          </p:cNvPr>
          <p:cNvSpPr/>
          <p:nvPr/>
        </p:nvSpPr>
        <p:spPr>
          <a:xfrm>
            <a:off x="2799644" y="3702756"/>
            <a:ext cx="1444978" cy="7112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xmlns="" id="{187EA98D-E56A-41B8-8635-A7AD9BEB834E}"/>
              </a:ext>
            </a:extLst>
          </p:cNvPr>
          <p:cNvSpPr/>
          <p:nvPr/>
        </p:nvSpPr>
        <p:spPr>
          <a:xfrm>
            <a:off x="4244622" y="2178756"/>
            <a:ext cx="1444978" cy="15240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xmlns="" id="{5DD365D8-4749-4D70-B039-E84CD1FA269A}"/>
              </a:ext>
            </a:extLst>
          </p:cNvPr>
          <p:cNvSpPr/>
          <p:nvPr/>
        </p:nvSpPr>
        <p:spPr>
          <a:xfrm>
            <a:off x="4244622" y="3702756"/>
            <a:ext cx="1444978" cy="7112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xmlns="" id="{E8A176E0-34EB-441D-B5AD-247D676BD54E}"/>
              </a:ext>
            </a:extLst>
          </p:cNvPr>
          <p:cNvSpPr/>
          <p:nvPr/>
        </p:nvSpPr>
        <p:spPr>
          <a:xfrm>
            <a:off x="5689600" y="2178756"/>
            <a:ext cx="1444978" cy="15240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xmlns="" id="{3B3C693C-82D2-452D-B89A-EF58C8D1F413}"/>
              </a:ext>
            </a:extLst>
          </p:cNvPr>
          <p:cNvSpPr/>
          <p:nvPr/>
        </p:nvSpPr>
        <p:spPr>
          <a:xfrm>
            <a:off x="5689600" y="3702756"/>
            <a:ext cx="1444978" cy="7112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xmlns="" id="{05731B1B-6803-4B30-969B-E2251A2014B8}"/>
              </a:ext>
            </a:extLst>
          </p:cNvPr>
          <p:cNvSpPr/>
          <p:nvPr/>
        </p:nvSpPr>
        <p:spPr>
          <a:xfrm>
            <a:off x="7134578" y="2178756"/>
            <a:ext cx="1444978" cy="15240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xmlns="" id="{FD0B600B-0A06-4DCA-90DB-FDC8A78805E4}"/>
              </a:ext>
            </a:extLst>
          </p:cNvPr>
          <p:cNvSpPr/>
          <p:nvPr/>
        </p:nvSpPr>
        <p:spPr>
          <a:xfrm>
            <a:off x="7134578" y="3702756"/>
            <a:ext cx="1444978" cy="7112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xmlns="" id="{4816CB2E-8D09-458D-B796-D0ADB30BFEC1}"/>
              </a:ext>
            </a:extLst>
          </p:cNvPr>
          <p:cNvSpPr/>
          <p:nvPr/>
        </p:nvSpPr>
        <p:spPr>
          <a:xfrm>
            <a:off x="2799644" y="4413956"/>
            <a:ext cx="5779912" cy="812800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xmlns="" id="{176C8195-2924-4A4C-8577-F1B1BD6D156D}"/>
              </a:ext>
            </a:extLst>
          </p:cNvPr>
          <p:cNvSpPr/>
          <p:nvPr/>
        </p:nvSpPr>
        <p:spPr>
          <a:xfrm rot="5400000" flipV="1">
            <a:off x="1899354" y="4326468"/>
            <a:ext cx="1625603" cy="174977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xmlns="" id="{BEF7055A-B6BA-4A41-83FF-6B5D857C44AD}"/>
              </a:ext>
            </a:extLst>
          </p:cNvPr>
          <p:cNvSpPr/>
          <p:nvPr/>
        </p:nvSpPr>
        <p:spPr>
          <a:xfrm rot="5400000" flipV="1">
            <a:off x="7854244" y="4326468"/>
            <a:ext cx="1625602" cy="17497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BD030B70-9967-4C68-8E05-6E804631C6E7}"/>
              </a:ext>
            </a:extLst>
          </p:cNvPr>
          <p:cNvSpPr/>
          <p:nvPr/>
        </p:nvSpPr>
        <p:spPr>
          <a:xfrm>
            <a:off x="3016956" y="1435770"/>
            <a:ext cx="1010355" cy="103812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연산 9">
            <a:extLst>
              <a:ext uri="{FF2B5EF4-FFF2-40B4-BE49-F238E27FC236}">
                <a16:creationId xmlns:a16="http://schemas.microsoft.com/office/drawing/2014/main" xmlns="" id="{40060A4D-DFB0-4576-96FF-ACD0F6F0CC91}"/>
              </a:ext>
            </a:extLst>
          </p:cNvPr>
          <p:cNvSpPr/>
          <p:nvPr/>
        </p:nvSpPr>
        <p:spPr>
          <a:xfrm>
            <a:off x="2974621" y="2473900"/>
            <a:ext cx="1095023" cy="1244036"/>
          </a:xfrm>
          <a:prstGeom prst="flowChartManualOperati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BF098688-38D4-452B-B62A-D52D21584F1F}"/>
              </a:ext>
            </a:extLst>
          </p:cNvPr>
          <p:cNvSpPr/>
          <p:nvPr/>
        </p:nvSpPr>
        <p:spPr>
          <a:xfrm>
            <a:off x="4470400" y="1435770"/>
            <a:ext cx="1010355" cy="103812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수동 연산 31">
            <a:extLst>
              <a:ext uri="{FF2B5EF4-FFF2-40B4-BE49-F238E27FC236}">
                <a16:creationId xmlns:a16="http://schemas.microsoft.com/office/drawing/2014/main" xmlns="" id="{54E82E44-899B-474C-ABD7-7836ADF6122F}"/>
              </a:ext>
            </a:extLst>
          </p:cNvPr>
          <p:cNvSpPr/>
          <p:nvPr/>
        </p:nvSpPr>
        <p:spPr>
          <a:xfrm>
            <a:off x="4428065" y="2473899"/>
            <a:ext cx="1095023" cy="1228855"/>
          </a:xfrm>
          <a:prstGeom prst="flowChartManualOperati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D4EEA712-3893-41AB-9A93-D4FAB3909783}"/>
              </a:ext>
            </a:extLst>
          </p:cNvPr>
          <p:cNvSpPr/>
          <p:nvPr/>
        </p:nvSpPr>
        <p:spPr>
          <a:xfrm>
            <a:off x="5949245" y="1435770"/>
            <a:ext cx="1010355" cy="103812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수동 연산 33">
            <a:extLst>
              <a:ext uri="{FF2B5EF4-FFF2-40B4-BE49-F238E27FC236}">
                <a16:creationId xmlns:a16="http://schemas.microsoft.com/office/drawing/2014/main" xmlns="" id="{047CB99D-4E43-4365-8A8F-ED6CF0422B7D}"/>
              </a:ext>
            </a:extLst>
          </p:cNvPr>
          <p:cNvSpPr/>
          <p:nvPr/>
        </p:nvSpPr>
        <p:spPr>
          <a:xfrm>
            <a:off x="5906910" y="2473899"/>
            <a:ext cx="1095023" cy="1228855"/>
          </a:xfrm>
          <a:prstGeom prst="flowChartManualOperati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A4A3FE8D-93F1-45D1-AFF4-47BD4DA95068}"/>
              </a:ext>
            </a:extLst>
          </p:cNvPr>
          <p:cNvSpPr/>
          <p:nvPr/>
        </p:nvSpPr>
        <p:spPr>
          <a:xfrm>
            <a:off x="7385755" y="1435770"/>
            <a:ext cx="1010355" cy="103812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수동 연산 35">
            <a:extLst>
              <a:ext uri="{FF2B5EF4-FFF2-40B4-BE49-F238E27FC236}">
                <a16:creationId xmlns:a16="http://schemas.microsoft.com/office/drawing/2014/main" xmlns="" id="{C9CC362C-6255-4266-9501-D67A07522F92}"/>
              </a:ext>
            </a:extLst>
          </p:cNvPr>
          <p:cNvSpPr/>
          <p:nvPr/>
        </p:nvSpPr>
        <p:spPr>
          <a:xfrm>
            <a:off x="7343420" y="2473900"/>
            <a:ext cx="1095023" cy="1244036"/>
          </a:xfrm>
          <a:prstGeom prst="flowChartManualOperati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F762BDB4-E1CC-4AA7-8CED-B6AC3B59F780}"/>
              </a:ext>
            </a:extLst>
          </p:cNvPr>
          <p:cNvSpPr/>
          <p:nvPr/>
        </p:nvSpPr>
        <p:spPr>
          <a:xfrm>
            <a:off x="5940777" y="2959768"/>
            <a:ext cx="1010355" cy="1038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수동 연산 41">
            <a:extLst>
              <a:ext uri="{FF2B5EF4-FFF2-40B4-BE49-F238E27FC236}">
                <a16:creationId xmlns:a16="http://schemas.microsoft.com/office/drawing/2014/main" xmlns="" id="{0AAC7F85-801C-4641-A886-8CE2D91100CF}"/>
              </a:ext>
            </a:extLst>
          </p:cNvPr>
          <p:cNvSpPr/>
          <p:nvPr/>
        </p:nvSpPr>
        <p:spPr>
          <a:xfrm>
            <a:off x="5898442" y="3997897"/>
            <a:ext cx="1095023" cy="1955799"/>
          </a:xfrm>
          <a:prstGeom prst="flowChartManualOpera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6802743E-0AD2-49AE-AF4E-612278D737CB}"/>
              </a:ext>
            </a:extLst>
          </p:cNvPr>
          <p:cNvSpPr/>
          <p:nvPr/>
        </p:nvSpPr>
        <p:spPr>
          <a:xfrm>
            <a:off x="9694335" y="3623733"/>
            <a:ext cx="1010355" cy="1038129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수동 연산 45">
            <a:extLst>
              <a:ext uri="{FF2B5EF4-FFF2-40B4-BE49-F238E27FC236}">
                <a16:creationId xmlns:a16="http://schemas.microsoft.com/office/drawing/2014/main" xmlns="" id="{62EA0461-DFF0-4EA4-A9BE-3B1F801CDEFC}"/>
              </a:ext>
            </a:extLst>
          </p:cNvPr>
          <p:cNvSpPr/>
          <p:nvPr/>
        </p:nvSpPr>
        <p:spPr>
          <a:xfrm>
            <a:off x="9652000" y="4661862"/>
            <a:ext cx="1095023" cy="1955799"/>
          </a:xfrm>
          <a:prstGeom prst="flowChartManualOperati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77BAFA-8615-4F6F-8832-F464A1FDF888}"/>
              </a:ext>
            </a:extLst>
          </p:cNvPr>
          <p:cNvSpPr txBox="1"/>
          <p:nvPr/>
        </p:nvSpPr>
        <p:spPr>
          <a:xfrm>
            <a:off x="1090931" y="565388"/>
            <a:ext cx="166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아이디어 배경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49BEA897-DD33-49A4-8462-59D20623DDD8}"/>
              </a:ext>
            </a:extLst>
          </p:cNvPr>
          <p:cNvSpPr txBox="1"/>
          <p:nvPr/>
        </p:nvSpPr>
        <p:spPr>
          <a:xfrm>
            <a:off x="2688487" y="1777880"/>
            <a:ext cx="166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사당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43D688BA-7289-459A-AE76-B1CEC26DAA1E}"/>
              </a:ext>
            </a:extLst>
          </p:cNvPr>
          <p:cNvSpPr txBox="1"/>
          <p:nvPr/>
        </p:nvSpPr>
        <p:spPr>
          <a:xfrm>
            <a:off x="4133466" y="1787439"/>
            <a:ext cx="166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서울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359D6A2-A876-41CC-AB4C-2A6C2F294B94}"/>
              </a:ext>
            </a:extLst>
          </p:cNvPr>
          <p:cNvSpPr txBox="1"/>
          <p:nvPr/>
        </p:nvSpPr>
        <p:spPr>
          <a:xfrm>
            <a:off x="5620776" y="1788624"/>
            <a:ext cx="166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동작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7C0693FF-12C5-4FC9-8FE8-7A5363A17E80}"/>
              </a:ext>
            </a:extLst>
          </p:cNvPr>
          <p:cNvSpPr txBox="1"/>
          <p:nvPr/>
        </p:nvSpPr>
        <p:spPr>
          <a:xfrm>
            <a:off x="7087244" y="1777880"/>
            <a:ext cx="166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동대문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3498242-FF22-43CC-82CE-C99333486D4A}"/>
              </a:ext>
            </a:extLst>
          </p:cNvPr>
          <p:cNvSpPr txBox="1"/>
          <p:nvPr/>
        </p:nvSpPr>
        <p:spPr>
          <a:xfrm rot="19542501">
            <a:off x="141115" y="1723251"/>
            <a:ext cx="1667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이번 역은 과천</a:t>
            </a:r>
            <a:r>
              <a: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, </a:t>
            </a:r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과천 역입니다</a:t>
            </a:r>
            <a:r>
              <a: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73B219A4-D32F-4B93-ACDA-178AA4C0E3AC}"/>
              </a:ext>
            </a:extLst>
          </p:cNvPr>
          <p:cNvSpPr/>
          <p:nvPr/>
        </p:nvSpPr>
        <p:spPr>
          <a:xfrm>
            <a:off x="9922933" y="3883378"/>
            <a:ext cx="114519" cy="114519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D3CF0EED-7B96-4421-BABF-E33ADE007FFE}"/>
              </a:ext>
            </a:extLst>
          </p:cNvPr>
          <p:cNvSpPr txBox="1"/>
          <p:nvPr/>
        </p:nvSpPr>
        <p:spPr>
          <a:xfrm rot="1575591">
            <a:off x="9878557" y="3693346"/>
            <a:ext cx="2073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71268126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01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xmlns="" id="{34584529-72FA-4AA1-ADC8-036CA4225AB8}"/>
              </a:ext>
            </a:extLst>
          </p:cNvPr>
          <p:cNvSpPr/>
          <p:nvPr/>
        </p:nvSpPr>
        <p:spPr>
          <a:xfrm>
            <a:off x="2813070" y="3083060"/>
            <a:ext cx="1444978" cy="15240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xmlns="" id="{30062CE7-900B-4E2B-B300-70C42CB8F5F2}"/>
              </a:ext>
            </a:extLst>
          </p:cNvPr>
          <p:cNvSpPr/>
          <p:nvPr/>
        </p:nvSpPr>
        <p:spPr>
          <a:xfrm>
            <a:off x="2813070" y="4607060"/>
            <a:ext cx="1444978" cy="7112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xmlns="" id="{187EA98D-E56A-41B8-8635-A7AD9BEB834E}"/>
              </a:ext>
            </a:extLst>
          </p:cNvPr>
          <p:cNvSpPr/>
          <p:nvPr/>
        </p:nvSpPr>
        <p:spPr>
          <a:xfrm>
            <a:off x="4258048" y="3083060"/>
            <a:ext cx="1444978" cy="15240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xmlns="" id="{5DD365D8-4749-4D70-B039-E84CD1FA269A}"/>
              </a:ext>
            </a:extLst>
          </p:cNvPr>
          <p:cNvSpPr/>
          <p:nvPr/>
        </p:nvSpPr>
        <p:spPr>
          <a:xfrm>
            <a:off x="4258048" y="4607060"/>
            <a:ext cx="1444978" cy="7112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xmlns="" id="{E8A176E0-34EB-441D-B5AD-247D676BD54E}"/>
              </a:ext>
            </a:extLst>
          </p:cNvPr>
          <p:cNvSpPr/>
          <p:nvPr/>
        </p:nvSpPr>
        <p:spPr>
          <a:xfrm>
            <a:off x="5703026" y="3083060"/>
            <a:ext cx="1444978" cy="15240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xmlns="" id="{3B3C693C-82D2-452D-B89A-EF58C8D1F413}"/>
              </a:ext>
            </a:extLst>
          </p:cNvPr>
          <p:cNvSpPr/>
          <p:nvPr/>
        </p:nvSpPr>
        <p:spPr>
          <a:xfrm>
            <a:off x="5703026" y="4607060"/>
            <a:ext cx="1444978" cy="7112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xmlns="" id="{05731B1B-6803-4B30-969B-E2251A2014B8}"/>
              </a:ext>
            </a:extLst>
          </p:cNvPr>
          <p:cNvSpPr/>
          <p:nvPr/>
        </p:nvSpPr>
        <p:spPr>
          <a:xfrm>
            <a:off x="7148004" y="3083060"/>
            <a:ext cx="1444978" cy="15240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xmlns="" id="{FD0B600B-0A06-4DCA-90DB-FDC8A78805E4}"/>
              </a:ext>
            </a:extLst>
          </p:cNvPr>
          <p:cNvSpPr/>
          <p:nvPr/>
        </p:nvSpPr>
        <p:spPr>
          <a:xfrm>
            <a:off x="7148004" y="4607060"/>
            <a:ext cx="1444978" cy="7112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xmlns="" id="{4816CB2E-8D09-458D-B796-D0ADB30BFEC1}"/>
              </a:ext>
            </a:extLst>
          </p:cNvPr>
          <p:cNvSpPr/>
          <p:nvPr/>
        </p:nvSpPr>
        <p:spPr>
          <a:xfrm>
            <a:off x="2813070" y="5318260"/>
            <a:ext cx="5779912" cy="812800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xmlns="" id="{176C8195-2924-4A4C-8577-F1B1BD6D156D}"/>
              </a:ext>
            </a:extLst>
          </p:cNvPr>
          <p:cNvSpPr/>
          <p:nvPr/>
        </p:nvSpPr>
        <p:spPr>
          <a:xfrm rot="5400000" flipV="1">
            <a:off x="1912780" y="5230772"/>
            <a:ext cx="1625603" cy="174977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xmlns="" id="{BEF7055A-B6BA-4A41-83FF-6B5D857C44AD}"/>
              </a:ext>
            </a:extLst>
          </p:cNvPr>
          <p:cNvSpPr/>
          <p:nvPr/>
        </p:nvSpPr>
        <p:spPr>
          <a:xfrm rot="5400000" flipV="1">
            <a:off x="7867670" y="5230772"/>
            <a:ext cx="1625602" cy="17497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BD030B70-9967-4C68-8E05-6E804631C6E7}"/>
              </a:ext>
            </a:extLst>
          </p:cNvPr>
          <p:cNvSpPr/>
          <p:nvPr/>
        </p:nvSpPr>
        <p:spPr>
          <a:xfrm>
            <a:off x="3030382" y="2340074"/>
            <a:ext cx="1010355" cy="103812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연산 9">
            <a:extLst>
              <a:ext uri="{FF2B5EF4-FFF2-40B4-BE49-F238E27FC236}">
                <a16:creationId xmlns:a16="http://schemas.microsoft.com/office/drawing/2014/main" xmlns="" id="{40060A4D-DFB0-4576-96FF-ACD0F6F0CC91}"/>
              </a:ext>
            </a:extLst>
          </p:cNvPr>
          <p:cNvSpPr/>
          <p:nvPr/>
        </p:nvSpPr>
        <p:spPr>
          <a:xfrm>
            <a:off x="2988047" y="3378204"/>
            <a:ext cx="1095023" cy="1244036"/>
          </a:xfrm>
          <a:prstGeom prst="flowChartManualOperati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BF098688-38D4-452B-B62A-D52D21584F1F}"/>
              </a:ext>
            </a:extLst>
          </p:cNvPr>
          <p:cNvSpPr/>
          <p:nvPr/>
        </p:nvSpPr>
        <p:spPr>
          <a:xfrm>
            <a:off x="4483826" y="2340074"/>
            <a:ext cx="1010355" cy="103812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수동 연산 31">
            <a:extLst>
              <a:ext uri="{FF2B5EF4-FFF2-40B4-BE49-F238E27FC236}">
                <a16:creationId xmlns:a16="http://schemas.microsoft.com/office/drawing/2014/main" xmlns="" id="{54E82E44-899B-474C-ABD7-7836ADF6122F}"/>
              </a:ext>
            </a:extLst>
          </p:cNvPr>
          <p:cNvSpPr/>
          <p:nvPr/>
        </p:nvSpPr>
        <p:spPr>
          <a:xfrm>
            <a:off x="4441491" y="3378203"/>
            <a:ext cx="1095023" cy="1228855"/>
          </a:xfrm>
          <a:prstGeom prst="flowChartManualOperati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D4EEA712-3893-41AB-9A93-D4FAB3909783}"/>
              </a:ext>
            </a:extLst>
          </p:cNvPr>
          <p:cNvSpPr/>
          <p:nvPr/>
        </p:nvSpPr>
        <p:spPr>
          <a:xfrm>
            <a:off x="5962671" y="2340074"/>
            <a:ext cx="1010355" cy="103812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수동 연산 33">
            <a:extLst>
              <a:ext uri="{FF2B5EF4-FFF2-40B4-BE49-F238E27FC236}">
                <a16:creationId xmlns:a16="http://schemas.microsoft.com/office/drawing/2014/main" xmlns="" id="{047CB99D-4E43-4365-8A8F-ED6CF0422B7D}"/>
              </a:ext>
            </a:extLst>
          </p:cNvPr>
          <p:cNvSpPr/>
          <p:nvPr/>
        </p:nvSpPr>
        <p:spPr>
          <a:xfrm>
            <a:off x="5920336" y="3378203"/>
            <a:ext cx="1095023" cy="1228855"/>
          </a:xfrm>
          <a:prstGeom prst="flowChartManualOperati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A4A3FE8D-93F1-45D1-AFF4-47BD4DA95068}"/>
              </a:ext>
            </a:extLst>
          </p:cNvPr>
          <p:cNvSpPr/>
          <p:nvPr/>
        </p:nvSpPr>
        <p:spPr>
          <a:xfrm>
            <a:off x="7399181" y="2340074"/>
            <a:ext cx="1010355" cy="103812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수동 연산 35">
            <a:extLst>
              <a:ext uri="{FF2B5EF4-FFF2-40B4-BE49-F238E27FC236}">
                <a16:creationId xmlns:a16="http://schemas.microsoft.com/office/drawing/2014/main" xmlns="" id="{C9CC362C-6255-4266-9501-D67A07522F92}"/>
              </a:ext>
            </a:extLst>
          </p:cNvPr>
          <p:cNvSpPr/>
          <p:nvPr/>
        </p:nvSpPr>
        <p:spPr>
          <a:xfrm>
            <a:off x="7356846" y="3378204"/>
            <a:ext cx="1095023" cy="1244036"/>
          </a:xfrm>
          <a:prstGeom prst="flowChartManualOperati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F762BDB4-E1CC-4AA7-8CED-B6AC3B59F780}"/>
              </a:ext>
            </a:extLst>
          </p:cNvPr>
          <p:cNvSpPr/>
          <p:nvPr/>
        </p:nvSpPr>
        <p:spPr>
          <a:xfrm>
            <a:off x="3042037" y="3720313"/>
            <a:ext cx="1010355" cy="10381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수동 연산 41">
            <a:extLst>
              <a:ext uri="{FF2B5EF4-FFF2-40B4-BE49-F238E27FC236}">
                <a16:creationId xmlns:a16="http://schemas.microsoft.com/office/drawing/2014/main" xmlns="" id="{0AAC7F85-801C-4641-A886-8CE2D91100CF}"/>
              </a:ext>
            </a:extLst>
          </p:cNvPr>
          <p:cNvSpPr/>
          <p:nvPr/>
        </p:nvSpPr>
        <p:spPr>
          <a:xfrm>
            <a:off x="2999702" y="4758442"/>
            <a:ext cx="1095023" cy="1955799"/>
          </a:xfrm>
          <a:prstGeom prst="flowChartManualOpera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6802743E-0AD2-49AE-AF4E-612278D737CB}"/>
              </a:ext>
            </a:extLst>
          </p:cNvPr>
          <p:cNvSpPr/>
          <p:nvPr/>
        </p:nvSpPr>
        <p:spPr>
          <a:xfrm>
            <a:off x="9694335" y="3623733"/>
            <a:ext cx="1010355" cy="1038129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순서도: 수동 연산 45">
            <a:extLst>
              <a:ext uri="{FF2B5EF4-FFF2-40B4-BE49-F238E27FC236}">
                <a16:creationId xmlns:a16="http://schemas.microsoft.com/office/drawing/2014/main" xmlns="" id="{62EA0461-DFF0-4EA4-A9BE-3B1F801CDEFC}"/>
              </a:ext>
            </a:extLst>
          </p:cNvPr>
          <p:cNvSpPr/>
          <p:nvPr/>
        </p:nvSpPr>
        <p:spPr>
          <a:xfrm>
            <a:off x="9652000" y="4661862"/>
            <a:ext cx="1095023" cy="1955799"/>
          </a:xfrm>
          <a:prstGeom prst="flowChartManualOperati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77BAFA-8615-4F6F-8832-F464A1FDF888}"/>
              </a:ext>
            </a:extLst>
          </p:cNvPr>
          <p:cNvSpPr txBox="1"/>
          <p:nvPr/>
        </p:nvSpPr>
        <p:spPr>
          <a:xfrm>
            <a:off x="1090931" y="565388"/>
            <a:ext cx="166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아이디어 배경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49BEA897-DD33-49A4-8462-59D20623DDD8}"/>
              </a:ext>
            </a:extLst>
          </p:cNvPr>
          <p:cNvSpPr txBox="1"/>
          <p:nvPr/>
        </p:nvSpPr>
        <p:spPr>
          <a:xfrm>
            <a:off x="2701913" y="2682184"/>
            <a:ext cx="166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사당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43D688BA-7289-459A-AE76-B1CEC26DAA1E}"/>
              </a:ext>
            </a:extLst>
          </p:cNvPr>
          <p:cNvSpPr txBox="1"/>
          <p:nvPr/>
        </p:nvSpPr>
        <p:spPr>
          <a:xfrm>
            <a:off x="4146892" y="2691743"/>
            <a:ext cx="166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서울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359D6A2-A876-41CC-AB4C-2A6C2F294B94}"/>
              </a:ext>
            </a:extLst>
          </p:cNvPr>
          <p:cNvSpPr txBox="1"/>
          <p:nvPr/>
        </p:nvSpPr>
        <p:spPr>
          <a:xfrm>
            <a:off x="5634202" y="2692928"/>
            <a:ext cx="166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동작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7C0693FF-12C5-4FC9-8FE8-7A5363A17E80}"/>
              </a:ext>
            </a:extLst>
          </p:cNvPr>
          <p:cNvSpPr txBox="1"/>
          <p:nvPr/>
        </p:nvSpPr>
        <p:spPr>
          <a:xfrm>
            <a:off x="7100670" y="2682184"/>
            <a:ext cx="166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동대문</a:t>
            </a:r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73B219A4-D32F-4B93-ACDA-178AA4C0E3AC}"/>
              </a:ext>
            </a:extLst>
          </p:cNvPr>
          <p:cNvSpPr/>
          <p:nvPr/>
        </p:nvSpPr>
        <p:spPr>
          <a:xfrm>
            <a:off x="9922933" y="3883378"/>
            <a:ext cx="114519" cy="114519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D3CF0EED-7B96-4421-BABF-E33ADE007FFE}"/>
              </a:ext>
            </a:extLst>
          </p:cNvPr>
          <p:cNvSpPr txBox="1"/>
          <p:nvPr/>
        </p:nvSpPr>
        <p:spPr>
          <a:xfrm rot="1575591">
            <a:off x="9918069" y="3694519"/>
            <a:ext cx="2073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!</a:t>
            </a:r>
            <a:endParaRPr lang="ko-KR" altLang="en-US" sz="2400" dirty="0"/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xmlns="" id="{39DA05F7-6C3D-4D2F-B094-9C7469CF736D}"/>
              </a:ext>
            </a:extLst>
          </p:cNvPr>
          <p:cNvSpPr/>
          <p:nvPr/>
        </p:nvSpPr>
        <p:spPr>
          <a:xfrm>
            <a:off x="3121377" y="1910616"/>
            <a:ext cx="711200" cy="328571"/>
          </a:xfrm>
          <a:prstGeom prst="flowChartProcess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사당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0F903FE7-7BA3-47D3-9C64-E50E8031952A}"/>
              </a:ext>
            </a:extLst>
          </p:cNvPr>
          <p:cNvSpPr/>
          <p:nvPr/>
        </p:nvSpPr>
        <p:spPr>
          <a:xfrm>
            <a:off x="3341511" y="1546578"/>
            <a:ext cx="270933" cy="270933"/>
          </a:xfrm>
          <a:prstGeom prst="ellipse">
            <a:avLst/>
          </a:prstGeom>
          <a:gradFill flip="none" rotWithShape="1">
            <a:gsLst>
              <a:gs pos="68000">
                <a:srgbClr val="C00000"/>
              </a:gs>
              <a:gs pos="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xmlns="" id="{07D5560E-88B3-4AC9-8614-C8047870947F}"/>
              </a:ext>
            </a:extLst>
          </p:cNvPr>
          <p:cNvSpPr/>
          <p:nvPr/>
        </p:nvSpPr>
        <p:spPr>
          <a:xfrm rot="5400000">
            <a:off x="3902441" y="1968439"/>
            <a:ext cx="229648" cy="19797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xmlns="" id="{00A64E45-FCCE-4F53-9C6C-00F728562F66}"/>
              </a:ext>
            </a:extLst>
          </p:cNvPr>
          <p:cNvSpPr/>
          <p:nvPr/>
        </p:nvSpPr>
        <p:spPr>
          <a:xfrm rot="16200000">
            <a:off x="2807062" y="1968770"/>
            <a:ext cx="229648" cy="19797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순서도: 처리 57">
            <a:extLst>
              <a:ext uri="{FF2B5EF4-FFF2-40B4-BE49-F238E27FC236}">
                <a16:creationId xmlns:a16="http://schemas.microsoft.com/office/drawing/2014/main" xmlns="" id="{6432C451-CC5F-4C51-A51A-3B2FAEA3DC16}"/>
              </a:ext>
            </a:extLst>
          </p:cNvPr>
          <p:cNvSpPr/>
          <p:nvPr/>
        </p:nvSpPr>
        <p:spPr>
          <a:xfrm>
            <a:off x="4639328" y="1910616"/>
            <a:ext cx="711200" cy="328571"/>
          </a:xfrm>
          <a:prstGeom prst="flowChartProcess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서울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53842E3A-6F33-4911-86CC-4F762D8CBB84}"/>
              </a:ext>
            </a:extLst>
          </p:cNvPr>
          <p:cNvSpPr/>
          <p:nvPr/>
        </p:nvSpPr>
        <p:spPr>
          <a:xfrm>
            <a:off x="4859462" y="1546578"/>
            <a:ext cx="270933" cy="270933"/>
          </a:xfrm>
          <a:prstGeom prst="ellipse">
            <a:avLst/>
          </a:prstGeom>
          <a:gradFill flip="none" rotWithShape="1">
            <a:gsLst>
              <a:gs pos="68000">
                <a:srgbClr val="C00000"/>
              </a:gs>
              <a:gs pos="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xmlns="" id="{0BDFABAA-D9B3-4DA8-84D5-3601B3E0E992}"/>
              </a:ext>
            </a:extLst>
          </p:cNvPr>
          <p:cNvSpPr/>
          <p:nvPr/>
        </p:nvSpPr>
        <p:spPr>
          <a:xfrm rot="5400000">
            <a:off x="5420392" y="1968439"/>
            <a:ext cx="229648" cy="19797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60">
            <a:extLst>
              <a:ext uri="{FF2B5EF4-FFF2-40B4-BE49-F238E27FC236}">
                <a16:creationId xmlns:a16="http://schemas.microsoft.com/office/drawing/2014/main" xmlns="" id="{A7E97F51-22D5-4630-BD44-D36B4FDD9505}"/>
              </a:ext>
            </a:extLst>
          </p:cNvPr>
          <p:cNvSpPr/>
          <p:nvPr/>
        </p:nvSpPr>
        <p:spPr>
          <a:xfrm rot="16200000">
            <a:off x="4325013" y="1968770"/>
            <a:ext cx="229648" cy="19797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xmlns="" id="{601A70E7-6F2A-4529-8A90-E60861426F0D}"/>
              </a:ext>
            </a:extLst>
          </p:cNvPr>
          <p:cNvSpPr/>
          <p:nvPr/>
        </p:nvSpPr>
        <p:spPr>
          <a:xfrm>
            <a:off x="6136563" y="1910616"/>
            <a:ext cx="711200" cy="328571"/>
          </a:xfrm>
          <a:prstGeom prst="flowChartProcess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동작</a:t>
            </a:r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44F458C3-6D78-4062-944C-7259C7C34813}"/>
              </a:ext>
            </a:extLst>
          </p:cNvPr>
          <p:cNvSpPr/>
          <p:nvPr/>
        </p:nvSpPr>
        <p:spPr>
          <a:xfrm>
            <a:off x="6356697" y="1546578"/>
            <a:ext cx="270933" cy="270933"/>
          </a:xfrm>
          <a:prstGeom prst="ellipse">
            <a:avLst/>
          </a:prstGeom>
          <a:gradFill flip="none" rotWithShape="1">
            <a:gsLst>
              <a:gs pos="68000">
                <a:srgbClr val="C00000"/>
              </a:gs>
              <a:gs pos="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xmlns="" id="{DC6747AD-D5FE-49AD-97BA-FEA64EE37868}"/>
              </a:ext>
            </a:extLst>
          </p:cNvPr>
          <p:cNvSpPr/>
          <p:nvPr/>
        </p:nvSpPr>
        <p:spPr>
          <a:xfrm rot="5400000">
            <a:off x="6917627" y="1968439"/>
            <a:ext cx="229648" cy="19797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xmlns="" id="{A482C0F4-959D-429C-8705-34B7C553ED6A}"/>
              </a:ext>
            </a:extLst>
          </p:cNvPr>
          <p:cNvSpPr/>
          <p:nvPr/>
        </p:nvSpPr>
        <p:spPr>
          <a:xfrm rot="16200000">
            <a:off x="5822248" y="1968770"/>
            <a:ext cx="229648" cy="19797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순서도: 처리 65">
            <a:extLst>
              <a:ext uri="{FF2B5EF4-FFF2-40B4-BE49-F238E27FC236}">
                <a16:creationId xmlns:a16="http://schemas.microsoft.com/office/drawing/2014/main" xmlns="" id="{3C2BC86F-95C1-45DA-AD3B-D6A5FCEDDF8F}"/>
              </a:ext>
            </a:extLst>
          </p:cNvPr>
          <p:cNvSpPr/>
          <p:nvPr/>
        </p:nvSpPr>
        <p:spPr>
          <a:xfrm>
            <a:off x="7551213" y="1910616"/>
            <a:ext cx="711200" cy="328571"/>
          </a:xfrm>
          <a:prstGeom prst="flowChartProcess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동대문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2AB4B492-8A21-470A-8D19-C8AAF432EBA1}"/>
              </a:ext>
            </a:extLst>
          </p:cNvPr>
          <p:cNvSpPr/>
          <p:nvPr/>
        </p:nvSpPr>
        <p:spPr>
          <a:xfrm>
            <a:off x="7771347" y="1546578"/>
            <a:ext cx="270933" cy="270933"/>
          </a:xfrm>
          <a:prstGeom prst="ellipse">
            <a:avLst/>
          </a:prstGeom>
          <a:gradFill flip="none" rotWithShape="1">
            <a:gsLst>
              <a:gs pos="68000">
                <a:srgbClr val="C00000"/>
              </a:gs>
              <a:gs pos="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xmlns="" id="{9D220FB9-9172-40BB-A2C8-0B354B973E82}"/>
              </a:ext>
            </a:extLst>
          </p:cNvPr>
          <p:cNvSpPr/>
          <p:nvPr/>
        </p:nvSpPr>
        <p:spPr>
          <a:xfrm rot="5400000">
            <a:off x="8332277" y="1968439"/>
            <a:ext cx="229648" cy="19797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이등변 삼각형 68">
            <a:extLst>
              <a:ext uri="{FF2B5EF4-FFF2-40B4-BE49-F238E27FC236}">
                <a16:creationId xmlns:a16="http://schemas.microsoft.com/office/drawing/2014/main" xmlns="" id="{C7F165D1-9F79-40F2-BB01-9898A6244A72}"/>
              </a:ext>
            </a:extLst>
          </p:cNvPr>
          <p:cNvSpPr/>
          <p:nvPr/>
        </p:nvSpPr>
        <p:spPr>
          <a:xfrm rot="16200000">
            <a:off x="7236898" y="1968770"/>
            <a:ext cx="229648" cy="19797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22872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-0.08229 0.04004 C -0.09935 0.04907 -0.125 0.05393 -0.15208 0.05393 C -0.18268 0.05393 -0.20729 0.04907 -0.22435 0.04004 L -0.30651 3.33333E-6 " pathEditMode="relative" rAng="0" ptsTypes="AAAAA">
                                      <p:cBhvr>
                                        <p:cTn id="1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26" y="268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-0.08164 0.04005 C -0.09857 0.04908 -0.12409 0.05394 -0.15091 0.05394 C -0.18125 0.05394 -0.20573 0.04908 -0.22266 0.04005 L -0.30417 -3.7037E-6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8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3" grpId="0" animBg="1"/>
      <p:bldP spid="54" grpId="0"/>
      <p:bldP spid="5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02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77BAFA-8615-4F6F-8832-F464A1FDF888}"/>
              </a:ext>
            </a:extLst>
          </p:cNvPr>
          <p:cNvSpPr txBox="1"/>
          <p:nvPr/>
        </p:nvSpPr>
        <p:spPr>
          <a:xfrm>
            <a:off x="1090931" y="565388"/>
            <a:ext cx="166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제품 기능</a:t>
            </a:r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24FE983D-B173-471D-A193-21174462A029}"/>
              </a:ext>
            </a:extLst>
          </p:cNvPr>
          <p:cNvGrpSpPr/>
          <p:nvPr/>
        </p:nvGrpSpPr>
        <p:grpSpPr>
          <a:xfrm>
            <a:off x="355880" y="2318365"/>
            <a:ext cx="5950384" cy="2957833"/>
            <a:chOff x="214828" y="1830708"/>
            <a:chExt cx="6754967" cy="335777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F1212331-9EC5-4C77-B58F-C61F9E83DF7D}"/>
                </a:ext>
              </a:extLst>
            </p:cNvPr>
            <p:cNvGrpSpPr/>
            <p:nvPr/>
          </p:nvGrpSpPr>
          <p:grpSpPr>
            <a:xfrm>
              <a:off x="214828" y="1941689"/>
              <a:ext cx="4142683" cy="2403175"/>
              <a:chOff x="2822900" y="1546578"/>
              <a:chExt cx="1293351" cy="692609"/>
            </a:xfrm>
          </p:grpSpPr>
          <p:sp>
            <p:nvSpPr>
              <p:cNvPr id="2" name="순서도: 처리 1">
                <a:extLst>
                  <a:ext uri="{FF2B5EF4-FFF2-40B4-BE49-F238E27FC236}">
                    <a16:creationId xmlns:a16="http://schemas.microsoft.com/office/drawing/2014/main" xmlns="" id="{39DA05F7-6C3D-4D2F-B094-9C7469CF736D}"/>
                  </a:ext>
                </a:extLst>
              </p:cNvPr>
              <p:cNvSpPr/>
              <p:nvPr/>
            </p:nvSpPr>
            <p:spPr>
              <a:xfrm>
                <a:off x="3121377" y="1910616"/>
                <a:ext cx="711200" cy="328571"/>
              </a:xfrm>
              <a:prstGeom prst="flowChartProcess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사당</a:t>
                </a:r>
                <a:endParaRPr lang="ko-KR" altLang="en-US" dirty="0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xmlns="" id="{0F903FE7-7BA3-47D3-9C64-E50E8031952A}"/>
                  </a:ext>
                </a:extLst>
              </p:cNvPr>
              <p:cNvSpPr/>
              <p:nvPr/>
            </p:nvSpPr>
            <p:spPr>
              <a:xfrm>
                <a:off x="3341511" y="1546578"/>
                <a:ext cx="270933" cy="270933"/>
              </a:xfrm>
              <a:prstGeom prst="ellipse">
                <a:avLst/>
              </a:prstGeom>
              <a:gradFill flip="none" rotWithShape="1">
                <a:gsLst>
                  <a:gs pos="68000">
                    <a:srgbClr val="C00000"/>
                  </a:gs>
                  <a:gs pos="0">
                    <a:srgbClr val="FF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xmlns="" id="{07D5560E-88B3-4AC9-8614-C8047870947F}"/>
                  </a:ext>
                </a:extLst>
              </p:cNvPr>
              <p:cNvSpPr/>
              <p:nvPr/>
            </p:nvSpPr>
            <p:spPr>
              <a:xfrm rot="5400000">
                <a:off x="3902441" y="1968439"/>
                <a:ext cx="229648" cy="19797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이등변 삼각형 43">
                <a:extLst>
                  <a:ext uri="{FF2B5EF4-FFF2-40B4-BE49-F238E27FC236}">
                    <a16:creationId xmlns:a16="http://schemas.microsoft.com/office/drawing/2014/main" xmlns="" id="{00A64E45-FCCE-4F53-9C6C-00F728562F66}"/>
                  </a:ext>
                </a:extLst>
              </p:cNvPr>
              <p:cNvSpPr/>
              <p:nvPr/>
            </p:nvSpPr>
            <p:spPr>
              <a:xfrm rot="16200000">
                <a:off x="2807062" y="1968770"/>
                <a:ext cx="229648" cy="19797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E3F94DC8-44E9-4D10-9BCB-70209DFF0F1B}"/>
                </a:ext>
              </a:extLst>
            </p:cNvPr>
            <p:cNvSpPr txBox="1"/>
            <p:nvPr/>
          </p:nvSpPr>
          <p:spPr>
            <a:xfrm>
              <a:off x="2889749" y="1830708"/>
              <a:ext cx="1667290" cy="384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착석버튼</a:t>
              </a:r>
              <a:endParaRPr lang="ko-KR" altLang="en-US" sz="1600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3E093392-7234-4869-BEB5-0C961969D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9876" y="2015374"/>
              <a:ext cx="952614" cy="3428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C38271E8-C13C-4D01-B470-4673FFC966AB}"/>
                </a:ext>
              </a:extLst>
            </p:cNvPr>
            <p:cNvSpPr txBox="1"/>
            <p:nvPr/>
          </p:nvSpPr>
          <p:spPr>
            <a:xfrm>
              <a:off x="4760240" y="3209680"/>
              <a:ext cx="1667290" cy="384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역 이동 버튼</a:t>
              </a:r>
              <a:endParaRPr lang="ko-KR" altLang="en-US" sz="1600" dirty="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xmlns="" id="{EFF84A71-6E30-4508-8613-7952A33A9B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7166" y="3394346"/>
              <a:ext cx="952614" cy="3428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xmlns="" id="{1482F5E7-A8C7-428A-A9FB-41377C051E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675" y="3394346"/>
              <a:ext cx="4362105" cy="3804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D8ADC9FF-8617-4FAE-83F4-37A4E231B0A7}"/>
                </a:ext>
              </a:extLst>
            </p:cNvPr>
            <p:cNvSpPr txBox="1"/>
            <p:nvPr/>
          </p:nvSpPr>
          <p:spPr>
            <a:xfrm>
              <a:off x="4929780" y="4524639"/>
              <a:ext cx="2040015" cy="663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내릴 역을 </a:t>
              </a:r>
              <a:r>
                <a:rPr lang="ko-KR" altLang="en-US" sz="1600" dirty="0" err="1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알려주는전광판</a:t>
              </a:r>
              <a:endParaRPr lang="ko-KR" altLang="en-US" sz="1600" dirty="0"/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xmlns="" id="{B369ED33-A7D2-4D78-A4B0-CA643E9F8972}"/>
                </a:ext>
              </a:extLst>
            </p:cNvPr>
            <p:cNvCxnSpPr>
              <a:cxnSpLocks/>
            </p:cNvCxnSpPr>
            <p:nvPr/>
          </p:nvCxnSpPr>
          <p:spPr>
            <a:xfrm>
              <a:off x="2889750" y="4147304"/>
              <a:ext cx="2040030" cy="5821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71941858-6014-443B-B263-D3F02CE8AE7F}"/>
              </a:ext>
            </a:extLst>
          </p:cNvPr>
          <p:cNvSpPr txBox="1"/>
          <p:nvPr/>
        </p:nvSpPr>
        <p:spPr>
          <a:xfrm>
            <a:off x="1888921" y="1630720"/>
            <a:ext cx="166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디바이스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DE2729C6-112C-4CBE-A3D9-BF9260781E06}"/>
              </a:ext>
            </a:extLst>
          </p:cNvPr>
          <p:cNvSpPr txBox="1"/>
          <p:nvPr/>
        </p:nvSpPr>
        <p:spPr>
          <a:xfrm>
            <a:off x="8501840" y="1433463"/>
            <a:ext cx="166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어플리케이션</a:t>
            </a:r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135CCD3B-7F60-4AF8-A1AC-F003089EB0FC}"/>
              </a:ext>
            </a:extLst>
          </p:cNvPr>
          <p:cNvGrpSpPr/>
          <p:nvPr/>
        </p:nvGrpSpPr>
        <p:grpSpPr>
          <a:xfrm>
            <a:off x="6686898" y="2206516"/>
            <a:ext cx="2330985" cy="4185310"/>
            <a:chOff x="6686898" y="2206516"/>
            <a:chExt cx="2330985" cy="4185310"/>
          </a:xfrm>
        </p:grpSpPr>
        <p:pic>
          <p:nvPicPr>
            <p:cNvPr id="1026" name="Picture 2" descr="휴대폰 벡터에 대한 이미지 검색결과">
              <a:extLst>
                <a:ext uri="{FF2B5EF4-FFF2-40B4-BE49-F238E27FC236}">
                  <a16:creationId xmlns:a16="http://schemas.microsoft.com/office/drawing/2014/main" xmlns="" id="{DDD32D56-61E5-4CBE-907D-E0E8D0E6BF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898" y="2206516"/>
              <a:ext cx="2330985" cy="4185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순서도: 처리 51">
              <a:extLst>
                <a:ext uri="{FF2B5EF4-FFF2-40B4-BE49-F238E27FC236}">
                  <a16:creationId xmlns:a16="http://schemas.microsoft.com/office/drawing/2014/main" xmlns="" id="{1A246083-E8C2-4732-9FA7-23A62DD2D5F3}"/>
                </a:ext>
              </a:extLst>
            </p:cNvPr>
            <p:cNvSpPr/>
            <p:nvPr/>
          </p:nvSpPr>
          <p:spPr>
            <a:xfrm>
              <a:off x="7308013" y="3390219"/>
              <a:ext cx="237389" cy="24969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순서도: 처리 82">
              <a:extLst>
                <a:ext uri="{FF2B5EF4-FFF2-40B4-BE49-F238E27FC236}">
                  <a16:creationId xmlns:a16="http://schemas.microsoft.com/office/drawing/2014/main" xmlns="" id="{50B6B843-7A1A-41FC-85D0-56363F033FBE}"/>
                </a:ext>
              </a:extLst>
            </p:cNvPr>
            <p:cNvSpPr/>
            <p:nvPr/>
          </p:nvSpPr>
          <p:spPr>
            <a:xfrm>
              <a:off x="7308013" y="3672436"/>
              <a:ext cx="237389" cy="24969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순서도: 처리 83">
              <a:extLst>
                <a:ext uri="{FF2B5EF4-FFF2-40B4-BE49-F238E27FC236}">
                  <a16:creationId xmlns:a16="http://schemas.microsoft.com/office/drawing/2014/main" xmlns="" id="{0F65880E-6625-4BA0-BCBA-23C94D48C8F5}"/>
                </a:ext>
              </a:extLst>
            </p:cNvPr>
            <p:cNvSpPr/>
            <p:nvPr/>
          </p:nvSpPr>
          <p:spPr>
            <a:xfrm>
              <a:off x="7308013" y="3954653"/>
              <a:ext cx="237389" cy="249693"/>
            </a:xfrm>
            <a:prstGeom prst="flowChart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순서도: 처리 84">
              <a:extLst>
                <a:ext uri="{FF2B5EF4-FFF2-40B4-BE49-F238E27FC236}">
                  <a16:creationId xmlns:a16="http://schemas.microsoft.com/office/drawing/2014/main" xmlns="" id="{1D7781CA-24B8-4300-B4FD-24DA9E969298}"/>
                </a:ext>
              </a:extLst>
            </p:cNvPr>
            <p:cNvSpPr/>
            <p:nvPr/>
          </p:nvSpPr>
          <p:spPr>
            <a:xfrm>
              <a:off x="7308013" y="4236870"/>
              <a:ext cx="237389" cy="249693"/>
            </a:xfrm>
            <a:prstGeom prst="flowChart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순서도: 처리 85">
              <a:extLst>
                <a:ext uri="{FF2B5EF4-FFF2-40B4-BE49-F238E27FC236}">
                  <a16:creationId xmlns:a16="http://schemas.microsoft.com/office/drawing/2014/main" xmlns="" id="{E623D0A5-538A-4808-A34C-20FADE68CAB1}"/>
                </a:ext>
              </a:extLst>
            </p:cNvPr>
            <p:cNvSpPr/>
            <p:nvPr/>
          </p:nvSpPr>
          <p:spPr>
            <a:xfrm>
              <a:off x="7308013" y="4519087"/>
              <a:ext cx="237389" cy="24969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순서도: 처리 86">
              <a:extLst>
                <a:ext uri="{FF2B5EF4-FFF2-40B4-BE49-F238E27FC236}">
                  <a16:creationId xmlns:a16="http://schemas.microsoft.com/office/drawing/2014/main" xmlns="" id="{6EBB3B66-C1F3-499B-92E2-23BC3A814093}"/>
                </a:ext>
              </a:extLst>
            </p:cNvPr>
            <p:cNvSpPr/>
            <p:nvPr/>
          </p:nvSpPr>
          <p:spPr>
            <a:xfrm>
              <a:off x="7308013" y="4801304"/>
              <a:ext cx="237389" cy="24969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순서도: 처리 87">
              <a:extLst>
                <a:ext uri="{FF2B5EF4-FFF2-40B4-BE49-F238E27FC236}">
                  <a16:creationId xmlns:a16="http://schemas.microsoft.com/office/drawing/2014/main" xmlns="" id="{9795ADF9-A260-44B7-9646-7097B5D3B94B}"/>
                </a:ext>
              </a:extLst>
            </p:cNvPr>
            <p:cNvSpPr/>
            <p:nvPr/>
          </p:nvSpPr>
          <p:spPr>
            <a:xfrm>
              <a:off x="7308013" y="5083520"/>
              <a:ext cx="237389" cy="24969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순서도: 처리 96">
              <a:extLst>
                <a:ext uri="{FF2B5EF4-FFF2-40B4-BE49-F238E27FC236}">
                  <a16:creationId xmlns:a16="http://schemas.microsoft.com/office/drawing/2014/main" xmlns="" id="{8479F0D6-20D6-40EF-B6DF-AE966FA3564A}"/>
                </a:ext>
              </a:extLst>
            </p:cNvPr>
            <p:cNvSpPr/>
            <p:nvPr/>
          </p:nvSpPr>
          <p:spPr>
            <a:xfrm>
              <a:off x="8075052" y="3390219"/>
              <a:ext cx="237389" cy="24969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순서도: 처리 97">
              <a:extLst>
                <a:ext uri="{FF2B5EF4-FFF2-40B4-BE49-F238E27FC236}">
                  <a16:creationId xmlns:a16="http://schemas.microsoft.com/office/drawing/2014/main" xmlns="" id="{1A47CE13-3B48-4233-86FC-664717AA2D5A}"/>
                </a:ext>
              </a:extLst>
            </p:cNvPr>
            <p:cNvSpPr/>
            <p:nvPr/>
          </p:nvSpPr>
          <p:spPr>
            <a:xfrm>
              <a:off x="8075052" y="3672436"/>
              <a:ext cx="237389" cy="249693"/>
            </a:xfrm>
            <a:prstGeom prst="flowChartProcess">
              <a:avLst/>
            </a:prstGeom>
            <a:solidFill>
              <a:srgbClr val="BF3C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순서도: 처리 98">
              <a:extLst>
                <a:ext uri="{FF2B5EF4-FFF2-40B4-BE49-F238E27FC236}">
                  <a16:creationId xmlns:a16="http://schemas.microsoft.com/office/drawing/2014/main" xmlns="" id="{A428EE00-6EA5-4D4A-81AF-F7D2D1CF962B}"/>
                </a:ext>
              </a:extLst>
            </p:cNvPr>
            <p:cNvSpPr/>
            <p:nvPr/>
          </p:nvSpPr>
          <p:spPr>
            <a:xfrm>
              <a:off x="8075052" y="3954653"/>
              <a:ext cx="237389" cy="24969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순서도: 처리 99">
              <a:extLst>
                <a:ext uri="{FF2B5EF4-FFF2-40B4-BE49-F238E27FC236}">
                  <a16:creationId xmlns:a16="http://schemas.microsoft.com/office/drawing/2014/main" xmlns="" id="{1714A510-9F79-419C-9F69-AB2C32914962}"/>
                </a:ext>
              </a:extLst>
            </p:cNvPr>
            <p:cNvSpPr/>
            <p:nvPr/>
          </p:nvSpPr>
          <p:spPr>
            <a:xfrm>
              <a:off x="8075052" y="4236870"/>
              <a:ext cx="237389" cy="24969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순서도: 처리 100">
              <a:extLst>
                <a:ext uri="{FF2B5EF4-FFF2-40B4-BE49-F238E27FC236}">
                  <a16:creationId xmlns:a16="http://schemas.microsoft.com/office/drawing/2014/main" xmlns="" id="{CB8E85B4-D954-4458-96D5-F5F15A4905AE}"/>
                </a:ext>
              </a:extLst>
            </p:cNvPr>
            <p:cNvSpPr/>
            <p:nvPr/>
          </p:nvSpPr>
          <p:spPr>
            <a:xfrm>
              <a:off x="8075052" y="4519087"/>
              <a:ext cx="237389" cy="24969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순서도: 처리 101">
              <a:extLst>
                <a:ext uri="{FF2B5EF4-FFF2-40B4-BE49-F238E27FC236}">
                  <a16:creationId xmlns:a16="http://schemas.microsoft.com/office/drawing/2014/main" xmlns="" id="{BA9410E8-2D21-4CDC-AD39-91054DDC917E}"/>
                </a:ext>
              </a:extLst>
            </p:cNvPr>
            <p:cNvSpPr/>
            <p:nvPr/>
          </p:nvSpPr>
          <p:spPr>
            <a:xfrm>
              <a:off x="8075052" y="4801304"/>
              <a:ext cx="237389" cy="249693"/>
            </a:xfrm>
            <a:prstGeom prst="flowChartProcess">
              <a:avLst/>
            </a:prstGeom>
            <a:solidFill>
              <a:srgbClr val="BF3C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순서도: 처리 102">
              <a:extLst>
                <a:ext uri="{FF2B5EF4-FFF2-40B4-BE49-F238E27FC236}">
                  <a16:creationId xmlns:a16="http://schemas.microsoft.com/office/drawing/2014/main" xmlns="" id="{2B3701B7-C893-4FCF-998F-0255F26087E1}"/>
                </a:ext>
              </a:extLst>
            </p:cNvPr>
            <p:cNvSpPr/>
            <p:nvPr/>
          </p:nvSpPr>
          <p:spPr>
            <a:xfrm>
              <a:off x="8075052" y="5083520"/>
              <a:ext cx="237389" cy="24969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xmlns="" id="{F3F1AF2F-CB79-48EE-A5E0-60C650C02B41}"/>
                </a:ext>
              </a:extLst>
            </p:cNvPr>
            <p:cNvSpPr txBox="1"/>
            <p:nvPr/>
          </p:nvSpPr>
          <p:spPr>
            <a:xfrm>
              <a:off x="7011706" y="2770598"/>
              <a:ext cx="166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7143</a:t>
              </a:r>
              <a:r>
                <a:rPr lang="ko-KR" altLang="en-US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③</a:t>
              </a:r>
              <a:endParaRPr lang="ko-KR" altLang="en-US" dirty="0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xmlns="" id="{565D2681-0C32-4254-BE3B-B6489FE0D25E}"/>
              </a:ext>
            </a:extLst>
          </p:cNvPr>
          <p:cNvGrpSpPr/>
          <p:nvPr/>
        </p:nvGrpSpPr>
        <p:grpSpPr>
          <a:xfrm>
            <a:off x="9649432" y="2206516"/>
            <a:ext cx="2330985" cy="4185310"/>
            <a:chOff x="6686898" y="2206516"/>
            <a:chExt cx="2330985" cy="4185310"/>
          </a:xfrm>
        </p:grpSpPr>
        <p:pic>
          <p:nvPicPr>
            <p:cNvPr id="107" name="Picture 2" descr="휴대폰 벡터에 대한 이미지 검색결과">
              <a:extLst>
                <a:ext uri="{FF2B5EF4-FFF2-40B4-BE49-F238E27FC236}">
                  <a16:creationId xmlns:a16="http://schemas.microsoft.com/office/drawing/2014/main" xmlns="" id="{59687C3E-ABA4-4BFB-9731-DEFAD3AF2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898" y="2206516"/>
              <a:ext cx="2330985" cy="4185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순서도: 처리 109">
              <a:extLst>
                <a:ext uri="{FF2B5EF4-FFF2-40B4-BE49-F238E27FC236}">
                  <a16:creationId xmlns:a16="http://schemas.microsoft.com/office/drawing/2014/main" xmlns="" id="{C85CE477-F7C6-4E45-AFC3-A64C2160235C}"/>
                </a:ext>
              </a:extLst>
            </p:cNvPr>
            <p:cNvSpPr/>
            <p:nvPr/>
          </p:nvSpPr>
          <p:spPr>
            <a:xfrm>
              <a:off x="7629574" y="3584127"/>
              <a:ext cx="492615" cy="495372"/>
            </a:xfrm>
            <a:prstGeom prst="flowChart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xmlns="" id="{C932F8B9-84BC-4B69-8EC3-A359C9133F4F}"/>
                </a:ext>
              </a:extLst>
            </p:cNvPr>
            <p:cNvSpPr txBox="1"/>
            <p:nvPr/>
          </p:nvSpPr>
          <p:spPr>
            <a:xfrm>
              <a:off x="7011706" y="2770598"/>
              <a:ext cx="16672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7143</a:t>
              </a:r>
              <a:r>
                <a:rPr lang="ko-KR" altLang="en-US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③ </a:t>
              </a:r>
              <a:endPara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  <a:p>
              <a:pPr algn="ctr"/>
              <a:r>
                <a:rPr lang="en-US" altLang="ko-KR" sz="1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R.1-3</a:t>
              </a:r>
              <a:endParaRPr lang="ko-KR" altLang="en-US" sz="1400" dirty="0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C2835430-5DA3-421A-AE03-76907C30376F}"/>
              </a:ext>
            </a:extLst>
          </p:cNvPr>
          <p:cNvSpPr txBox="1"/>
          <p:nvPr/>
        </p:nvSpPr>
        <p:spPr>
          <a:xfrm>
            <a:off x="9958129" y="4519087"/>
            <a:ext cx="1667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상태</a:t>
            </a:r>
            <a:r>
              <a: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: </a:t>
            </a:r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앉음</a:t>
            </a:r>
            <a:endParaRPr lang="en-US" altLang="ko-KR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내리는 역</a:t>
            </a:r>
            <a:r>
              <a:rPr lang="en-US" altLang="ko-KR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: </a:t>
            </a:r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노원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295508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03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77BAFA-8615-4F6F-8832-F464A1FDF888}"/>
              </a:ext>
            </a:extLst>
          </p:cNvPr>
          <p:cNvSpPr txBox="1"/>
          <p:nvPr/>
        </p:nvSpPr>
        <p:spPr>
          <a:xfrm>
            <a:off x="1090931" y="565388"/>
            <a:ext cx="166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제품 </a:t>
            </a:r>
            <a:r>
              <a:rPr lang="ko-KR" altLang="en-US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작동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02534" y="1922219"/>
            <a:ext cx="112345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1630" marR="127000" indent="-342900" algn="just" fontAlgn="base">
              <a:lnSpc>
                <a:spcPct val="150000"/>
              </a:lnSpc>
              <a:buAutoNum type="arabicPeriod"/>
            </a:pPr>
            <a:r>
              <a:rPr lang="ko-KR" altLang="en-US" sz="22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실시간으로 </a:t>
            </a:r>
            <a:r>
              <a:rPr lang="en-US" altLang="ko-KR" sz="22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[4</a:t>
            </a:r>
            <a:r>
              <a:rPr lang="ko-KR" altLang="en-US" sz="22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호선 </a:t>
            </a:r>
            <a:r>
              <a:rPr lang="ko-KR" altLang="en-US" sz="22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지하철 실시간 열차 위치 정보</a:t>
            </a:r>
            <a:r>
              <a:rPr lang="en-US" altLang="ko-KR" sz="22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]</a:t>
            </a:r>
            <a:r>
              <a:rPr lang="ko-KR" altLang="en-US" sz="22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en-US" altLang="ko-KR" sz="22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2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받아오는 </a:t>
            </a:r>
            <a:r>
              <a:rPr lang="en-US" altLang="ko-KR" sz="22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API</a:t>
            </a:r>
            <a:r>
              <a:rPr lang="ko-KR" altLang="en-US" sz="22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직접 제작하여 </a:t>
            </a:r>
            <a:r>
              <a:rPr lang="ko-KR" altLang="en-US" sz="22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해당 열차의 열차 번호와 </a:t>
            </a:r>
            <a:r>
              <a:rPr lang="ko-KR" altLang="en-US" sz="22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일치하는 </a:t>
            </a:r>
            <a:r>
              <a:rPr lang="ko-KR" altLang="en-US" sz="22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데이터에서 역 정보를 받아와 전역 변수의 열차 위치 </a:t>
            </a:r>
            <a:r>
              <a:rPr lang="ko-KR" altLang="en-US" sz="22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정보에</a:t>
            </a:r>
            <a:r>
              <a:rPr lang="en-US" altLang="ko-KR" sz="22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2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역 </a:t>
            </a:r>
            <a:r>
              <a:rPr lang="en-US" altLang="ko-KR" sz="22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index</a:t>
            </a:r>
            <a:r>
              <a:rPr lang="ko-KR" altLang="en-US" sz="22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기록한다</a:t>
            </a:r>
            <a:r>
              <a:rPr lang="en-US" altLang="ko-KR" sz="22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341630" marR="127000" indent="-342900" algn="just" fontAlgn="base">
              <a:lnSpc>
                <a:spcPct val="150000"/>
              </a:lnSpc>
              <a:buAutoNum type="arabicPeriod"/>
            </a:pPr>
            <a:endParaRPr lang="ko-KR" altLang="en-US" sz="2200" kern="0" dirty="0">
              <a:solidFill>
                <a:srgbClr val="00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R="127000" indent="-1270" algn="just" fontAlgn="base">
              <a:lnSpc>
                <a:spcPct val="150000"/>
              </a:lnSpc>
            </a:pPr>
            <a:r>
              <a:rPr lang="en-US" altLang="ko-KR" sz="22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2. </a:t>
            </a:r>
            <a:r>
              <a:rPr lang="ko-KR" altLang="en-US" sz="22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도트 전광판에는 현재 역이 표시되어 있다</a:t>
            </a:r>
            <a:r>
              <a:rPr lang="en-US" altLang="ko-KR" sz="22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R="127000" indent="-1270" algn="just" fontAlgn="base">
              <a:lnSpc>
                <a:spcPct val="150000"/>
              </a:lnSpc>
            </a:pPr>
            <a:endParaRPr lang="ko-KR" altLang="en-US" sz="2200" kern="0" dirty="0">
              <a:solidFill>
                <a:srgbClr val="00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R="127000" indent="-1270" algn="just" fontAlgn="base">
              <a:lnSpc>
                <a:spcPct val="150000"/>
              </a:lnSpc>
            </a:pPr>
            <a:r>
              <a:rPr lang="en-US" altLang="ko-KR" sz="22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</a:t>
            </a:r>
            <a:r>
              <a:rPr lang="ko-KR" altLang="en-US" sz="22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착석 버튼을 누르면 좌우 버튼으로 어느 역에서 내릴지 설정할 수 있고</a:t>
            </a:r>
            <a:r>
              <a:rPr lang="en-US" altLang="ko-KR" sz="22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2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착석 버튼을 다시 눌러 확정할 수 있다</a:t>
            </a:r>
            <a:r>
              <a:rPr lang="en-US" altLang="ko-KR" sz="22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2200" kern="0" dirty="0">
              <a:solidFill>
                <a:srgbClr val="00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421090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2C4FBB8-80EB-4B68-A5E9-16EEF179C8CA}"/>
              </a:ext>
            </a:extLst>
          </p:cNvPr>
          <p:cNvGrpSpPr/>
          <p:nvPr/>
        </p:nvGrpSpPr>
        <p:grpSpPr>
          <a:xfrm>
            <a:off x="462920" y="375519"/>
            <a:ext cx="731520" cy="745477"/>
            <a:chOff x="1306200" y="853039"/>
            <a:chExt cx="731520" cy="74547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E468E416-E04D-489D-BF9D-B063B19F888E}"/>
                </a:ext>
              </a:extLst>
            </p:cNvPr>
            <p:cNvSpPr/>
            <p:nvPr/>
          </p:nvSpPr>
          <p:spPr>
            <a:xfrm>
              <a:off x="1306200" y="853039"/>
              <a:ext cx="731520" cy="745477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6D41044-8B5B-4B68-80CD-8F8C559415BC}"/>
                </a:ext>
              </a:extLst>
            </p:cNvPr>
            <p:cNvSpPr txBox="1"/>
            <p:nvPr/>
          </p:nvSpPr>
          <p:spPr>
            <a:xfrm>
              <a:off x="1409708" y="1041787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03</a:t>
              </a:r>
              <a:endPara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77BAFA-8615-4F6F-8832-F464A1FDF888}"/>
              </a:ext>
            </a:extLst>
          </p:cNvPr>
          <p:cNvSpPr txBox="1"/>
          <p:nvPr/>
        </p:nvSpPr>
        <p:spPr>
          <a:xfrm>
            <a:off x="1090931" y="565388"/>
            <a:ext cx="166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제품 </a:t>
            </a:r>
            <a:r>
              <a:rPr lang="ko-KR" altLang="en-US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작동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63901" y="1654257"/>
            <a:ext cx="11792309" cy="420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27000" indent="-1270" algn="just" fontAlgn="base">
              <a:lnSpc>
                <a:spcPct val="15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20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설정한 역의 이전 역에 도착하면 </a:t>
            </a:r>
            <a:r>
              <a:rPr lang="en-US" altLang="ko-KR" sz="20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LED </a:t>
            </a:r>
            <a:r>
              <a:rPr lang="ko-KR" altLang="en-US" sz="2000" kern="0" dirty="0" err="1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알림등이</a:t>
            </a:r>
            <a:r>
              <a:rPr lang="ko-KR" altLang="en-US" sz="20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켜져 </a:t>
            </a:r>
            <a:r>
              <a:rPr lang="ko-KR" altLang="en-US" sz="2000" kern="0" dirty="0" err="1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대기자에게</a:t>
            </a:r>
            <a:r>
              <a:rPr lang="ko-KR" altLang="en-US" sz="20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 kern="0" dirty="0" err="1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착석자를</a:t>
            </a:r>
            <a:r>
              <a:rPr lang="ko-KR" altLang="en-US" sz="20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깨울 것을 알리며</a:t>
            </a:r>
            <a:r>
              <a:rPr lang="en-US" altLang="ko-KR" sz="20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동시에 </a:t>
            </a:r>
            <a:endParaRPr lang="en-US" altLang="ko-KR" sz="2000" kern="0" dirty="0" smtClean="0">
              <a:solidFill>
                <a:srgbClr val="00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R="127000" indent="-1270" algn="just" fontAlgn="base">
              <a:lnSpc>
                <a:spcPct val="150000"/>
              </a:lnSpc>
            </a:pPr>
            <a:r>
              <a:rPr lang="ko-KR" altLang="en-US" sz="20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진동이</a:t>
            </a:r>
            <a:r>
              <a:rPr lang="en-US" altLang="ko-KR" sz="20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울려 </a:t>
            </a:r>
            <a:r>
              <a:rPr lang="ko-KR" altLang="en-US" sz="20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착석자가 잠에서 깰 수 있도록 도와준다</a:t>
            </a:r>
            <a:r>
              <a:rPr lang="en-US" altLang="ko-KR" sz="20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20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해당 역에 도착하게 되면 자동으로 내림 상태로 바뀐다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R="127000" indent="-1270" algn="just" fontAlgn="base">
              <a:lnSpc>
                <a:spcPct val="150000"/>
              </a:lnSpc>
            </a:pPr>
            <a:endParaRPr lang="ko-KR" altLang="en-US" sz="2000" kern="0" dirty="0">
              <a:solidFill>
                <a:srgbClr val="00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R="127000" indent="-1270" algn="just" fontAlgn="base">
              <a:lnSpc>
                <a:spcPct val="15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5. </a:t>
            </a:r>
            <a:r>
              <a:rPr lang="ko-KR" altLang="en-US" sz="20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이때 착석 버튼을 다시 누르면 새로운 역을 설정할 수 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R="127000" indent="-1270" algn="just" fontAlgn="base">
              <a:lnSpc>
                <a:spcPct val="150000"/>
              </a:lnSpc>
            </a:pPr>
            <a:endParaRPr lang="ko-KR" altLang="en-US" sz="2000" kern="0" dirty="0">
              <a:solidFill>
                <a:srgbClr val="00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R="127000" indent="-1270" algn="just" fontAlgn="base">
              <a:lnSpc>
                <a:spcPct val="15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6. </a:t>
            </a:r>
            <a:r>
              <a:rPr lang="ko-KR" altLang="en-US" sz="20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착석</a:t>
            </a:r>
            <a:r>
              <a:rPr lang="en-US" altLang="ko-KR" sz="20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20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내림 정보는 시리얼 통신을 통해 열차 한 칸 당 하나의 보드에 동기화 되며</a:t>
            </a:r>
            <a:r>
              <a:rPr lang="en-US" altLang="ko-KR" sz="20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보드는 해당 정보를 </a:t>
            </a:r>
            <a:endParaRPr lang="en-US" altLang="ko-KR" sz="2000" kern="0" dirty="0" smtClean="0">
              <a:solidFill>
                <a:srgbClr val="00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R="127000" indent="-1270" algn="just" fontAlgn="base">
              <a:lnSpc>
                <a:spcPct val="15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20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</a:t>
            </a:r>
            <a:r>
              <a:rPr lang="ko-KR" altLang="en-US" sz="20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실시간으로 </a:t>
            </a:r>
            <a:r>
              <a:rPr lang="ko-KR" altLang="en-US" sz="2000" kern="0" dirty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서버에 동기화한다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R="127000" indent="-1270" algn="just" fontAlgn="base">
              <a:lnSpc>
                <a:spcPct val="150000"/>
              </a:lnSpc>
            </a:pPr>
            <a:endParaRPr lang="en-US" altLang="ko-KR" sz="2000" kern="0" dirty="0">
              <a:solidFill>
                <a:srgbClr val="00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R="127000" indent="-1270" algn="just" fontAlgn="base">
              <a:lnSpc>
                <a:spcPct val="150000"/>
              </a:lnSpc>
            </a:pP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7.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사용자는 열차 번호와 지하철 칸 번호로 동기화된 정보를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스마트폰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어플리케이션에서 쉽게 조회할 수 있다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665133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582</Words>
  <Application>Microsoft Office PowerPoint</Application>
  <PresentationFormat>와이드스크린</PresentationFormat>
  <Paragraphs>174</Paragraphs>
  <Slides>25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210 맨발의청춘 B</vt:lpstr>
      <vt:lpstr>Arial</vt:lpstr>
      <vt:lpstr>210 맨발의청춘 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SSIMUI</dc:creator>
  <cp:lastModifiedBy>Daniel</cp:lastModifiedBy>
  <cp:revision>34</cp:revision>
  <dcterms:created xsi:type="dcterms:W3CDTF">2017-09-14T03:30:03Z</dcterms:created>
  <dcterms:modified xsi:type="dcterms:W3CDTF">2019-12-29T04:10:42Z</dcterms:modified>
</cp:coreProperties>
</file>